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5"/>
  </p:notesMasterIdLst>
  <p:sldIdLst>
    <p:sldId id="277" r:id="rId6"/>
    <p:sldId id="454" r:id="rId7"/>
    <p:sldId id="455" r:id="rId8"/>
    <p:sldId id="456" r:id="rId9"/>
    <p:sldId id="521" r:id="rId10"/>
    <p:sldId id="522" r:id="rId11"/>
    <p:sldId id="539" r:id="rId12"/>
    <p:sldId id="523" r:id="rId13"/>
    <p:sldId id="608" r:id="rId14"/>
    <p:sldId id="524" r:id="rId15"/>
    <p:sldId id="525" r:id="rId16"/>
    <p:sldId id="526" r:id="rId17"/>
    <p:sldId id="595" r:id="rId18"/>
    <p:sldId id="609" r:id="rId19"/>
    <p:sldId id="596" r:id="rId20"/>
    <p:sldId id="624" r:id="rId21"/>
    <p:sldId id="610" r:id="rId22"/>
    <p:sldId id="625" r:id="rId23"/>
    <p:sldId id="612" r:id="rId24"/>
    <p:sldId id="607" r:id="rId25"/>
    <p:sldId id="626" r:id="rId26"/>
    <p:sldId id="613" r:id="rId27"/>
    <p:sldId id="616" r:id="rId28"/>
    <p:sldId id="615" r:id="rId29"/>
    <p:sldId id="622" r:id="rId30"/>
    <p:sldId id="623" r:id="rId31"/>
    <p:sldId id="619" r:id="rId32"/>
    <p:sldId id="620" r:id="rId33"/>
    <p:sldId id="621" r:id="rId3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000" autoAdjust="0"/>
    <p:restoredTop sz="94075" autoAdjust="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A26C464-A97B-4389-97E5-7F0D8709478D}" type="datetimeFigureOut">
              <a:rPr lang="fa-IR" smtClean="0"/>
              <a:t>1442/04/21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4198D20-9181-47F8-ACEA-6C1818534C74}" type="slidenum">
              <a:rPr lang="fa-IR" smtClean="0"/>
              <a:t>‹#›</a:t>
            </a:fld>
            <a:endParaRPr lang="fa-IR"/>
          </a:p>
        </p:txBody>
      </p:sp>
    </p:spTree>
    <p:extLst>
      <p:ext uri="{BB962C8B-B14F-4D97-AF65-F5344CB8AC3E}">
        <p14:creationId xmlns:p14="http://schemas.microsoft.com/office/powerpoint/2010/main" val="30322217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98D20-9181-47F8-ACEA-6C1818534C74}" type="slidenum">
              <a:rPr lang="fa-IR" smtClean="0"/>
              <a:t>1</a:t>
            </a:fld>
            <a:endParaRPr lang="fa-IR"/>
          </a:p>
        </p:txBody>
      </p:sp>
    </p:spTree>
    <p:extLst>
      <p:ext uri="{BB962C8B-B14F-4D97-AF65-F5344CB8AC3E}">
        <p14:creationId xmlns:p14="http://schemas.microsoft.com/office/powerpoint/2010/main" val="245599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4198D20-9181-47F8-ACEA-6C1818534C74}" type="slidenum">
              <a:rPr lang="fa-IR" smtClean="0"/>
              <a:t>6</a:t>
            </a:fld>
            <a:endParaRPr lang="fa-IR"/>
          </a:p>
        </p:txBody>
      </p:sp>
    </p:spTree>
    <p:extLst>
      <p:ext uri="{BB962C8B-B14F-4D97-AF65-F5344CB8AC3E}">
        <p14:creationId xmlns:p14="http://schemas.microsoft.com/office/powerpoint/2010/main" val="165733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98D20-9181-47F8-ACEA-6C1818534C74}" type="slidenum">
              <a:rPr lang="fa-IR" smtClean="0"/>
              <a:t>7</a:t>
            </a:fld>
            <a:endParaRPr lang="fa-IR"/>
          </a:p>
        </p:txBody>
      </p:sp>
    </p:spTree>
    <p:extLst>
      <p:ext uri="{BB962C8B-B14F-4D97-AF65-F5344CB8AC3E}">
        <p14:creationId xmlns:p14="http://schemas.microsoft.com/office/powerpoint/2010/main" val="162084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4198D20-9181-47F8-ACEA-6C1818534C74}" type="slidenum">
              <a:rPr lang="fa-IR" smtClean="0"/>
              <a:t>8</a:t>
            </a:fld>
            <a:endParaRPr lang="fa-IR"/>
          </a:p>
        </p:txBody>
      </p:sp>
    </p:spTree>
    <p:extLst>
      <p:ext uri="{BB962C8B-B14F-4D97-AF65-F5344CB8AC3E}">
        <p14:creationId xmlns:p14="http://schemas.microsoft.com/office/powerpoint/2010/main" val="402228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4198D20-9181-47F8-ACEA-6C1818534C74}" type="slidenum">
              <a:rPr lang="fa-IR" smtClean="0"/>
              <a:t>12</a:t>
            </a:fld>
            <a:endParaRPr lang="fa-IR"/>
          </a:p>
        </p:txBody>
      </p:sp>
    </p:spTree>
    <p:extLst>
      <p:ext uri="{BB962C8B-B14F-4D97-AF65-F5344CB8AC3E}">
        <p14:creationId xmlns:p14="http://schemas.microsoft.com/office/powerpoint/2010/main" val="156970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198D20-9181-47F8-ACEA-6C1818534C74}" type="slidenum">
              <a:rPr lang="fa-IR" smtClean="0"/>
              <a:t>15</a:t>
            </a:fld>
            <a:endParaRPr lang="fa-IR"/>
          </a:p>
        </p:txBody>
      </p:sp>
    </p:spTree>
    <p:extLst>
      <p:ext uri="{BB962C8B-B14F-4D97-AF65-F5344CB8AC3E}">
        <p14:creationId xmlns:p14="http://schemas.microsoft.com/office/powerpoint/2010/main" val="370885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4198D20-9181-47F8-ACEA-6C1818534C74}" type="slidenum">
              <a:rPr lang="fa-IR" smtClean="0"/>
              <a:t>21</a:t>
            </a:fld>
            <a:endParaRPr lang="fa-IR"/>
          </a:p>
        </p:txBody>
      </p:sp>
    </p:spTree>
    <p:extLst>
      <p:ext uri="{BB962C8B-B14F-4D97-AF65-F5344CB8AC3E}">
        <p14:creationId xmlns:p14="http://schemas.microsoft.com/office/powerpoint/2010/main" val="3533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E4198D20-9181-47F8-ACEA-6C1818534C74}" type="slidenum">
              <a:rPr lang="fa-IR" smtClean="0"/>
              <a:t>28</a:t>
            </a:fld>
            <a:endParaRPr lang="fa-IR"/>
          </a:p>
        </p:txBody>
      </p:sp>
    </p:spTree>
    <p:extLst>
      <p:ext uri="{BB962C8B-B14F-4D97-AF65-F5344CB8AC3E}">
        <p14:creationId xmlns:p14="http://schemas.microsoft.com/office/powerpoint/2010/main" val="401169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95B11980-1CF4-4C6B-95FC-9111941CBBF1}" type="datetime8">
              <a:rPr lang="fa-IR" smtClean="0"/>
              <a:t>20/دسامبر/6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132846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5BB72C2-4855-43FD-A3FC-AF2F6E462A1D}" type="datetime8">
              <a:rPr lang="fa-IR" smtClean="0"/>
              <a:t>20/دسامبر/6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273782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71A154D-69AE-4D84-8E42-6BB9562FF1CF}" type="datetime8">
              <a:rPr lang="fa-IR" smtClean="0"/>
              <a:t>20/دسامبر/6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397839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A3579D-B982-4B6D-BA3E-9DFF0E6B7551}" type="datetime8">
              <a:rPr lang="fa-IR" smtClean="0"/>
              <a:t>20/دسامبر/6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233113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508BE1-C8E0-4723-B185-334CD37C754C}" type="datetime8">
              <a:rPr lang="fa-IR" smtClean="0"/>
              <a:t>20/دسامبر/6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2803608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15664FF-5A7F-4381-80D7-A537BB5830B9}" type="datetime8">
              <a:rPr lang="fa-IR" smtClean="0"/>
              <a:t>20/دسامبر/6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155455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7F2217C-6364-4E37-B98B-E3D442F4EC17}" type="datetime8">
              <a:rPr lang="fa-IR" smtClean="0"/>
              <a:t>20/دسامبر/6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348715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B5A9E8E-BBB8-42C0-9F8F-ADE625BD371F}" type="datetime8">
              <a:rPr lang="fa-IR" smtClean="0"/>
              <a:t>20/دسامبر/6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201546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42E0E-D84F-4CBC-9349-7C4396FE57F3}" type="datetime8">
              <a:rPr lang="fa-IR" smtClean="0"/>
              <a:t>20/دسامبر/6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283225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8AEFB-6248-4929-BB9C-1077164CC7B2}" type="datetime8">
              <a:rPr lang="fa-IR" smtClean="0"/>
              <a:t>20/دسامبر/6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332002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1C1C4-DD83-4DB7-95B9-FD302A02C1E6}" type="datetime8">
              <a:rPr lang="fa-IR" smtClean="0"/>
              <a:t>20/دسامبر/6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0E21490-485A-4841-B313-6C4582323CEB}" type="slidenum">
              <a:rPr lang="fa-IR" smtClean="0"/>
              <a:t>‹#›</a:t>
            </a:fld>
            <a:endParaRPr lang="fa-IR"/>
          </a:p>
        </p:txBody>
      </p:sp>
    </p:spTree>
    <p:extLst>
      <p:ext uri="{BB962C8B-B14F-4D97-AF65-F5344CB8AC3E}">
        <p14:creationId xmlns:p14="http://schemas.microsoft.com/office/powerpoint/2010/main" val="154566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4809380-5930-488F-A1CE-CF570C8DF575}" type="datetime8">
              <a:rPr lang="fa-IR" smtClean="0"/>
              <a:t>20/دسامبر/6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0E21490-485A-4841-B313-6C4582323CEB}" type="slidenum">
              <a:rPr lang="fa-IR" smtClean="0"/>
              <a:t>‹#›</a:t>
            </a:fld>
            <a:endParaRPr lang="fa-IR"/>
          </a:p>
        </p:txBody>
      </p:sp>
    </p:spTree>
    <p:extLst>
      <p:ext uri="{BB962C8B-B14F-4D97-AF65-F5344CB8AC3E}">
        <p14:creationId xmlns:p14="http://schemas.microsoft.com/office/powerpoint/2010/main" val="2983395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4.jp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hyperlink" Target="file:///D:\slides\BREASTFEEDING\breastfeeding%20committee\eslah\nozade%20salem\film\hand%20expression3.mp4"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file:///D:\slides\BREASTFEEDING\breastfeeding%20committee\eslah\nozade%20salem\film\hand%20exp%202.mp4" TargetMode="External"/><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hyperlink" Target="file:///D:\slides\BREASTFEEDING\breastfeeding%20committee\eslah\nozade%20salem\film\hand%20expression%201.mp4"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706437"/>
          </a:xfrm>
        </p:spPr>
        <p:txBody>
          <a:bodyPr>
            <a:noAutofit/>
          </a:bodyPr>
          <a:lstStyle/>
          <a:p>
            <a:pPr algn="r"/>
            <a:r>
              <a:rPr lang="fa-IR" sz="4400" b="1" dirty="0" smtClean="0">
                <a:cs typeface="B Yagut" panose="00000400000000000000" pitchFamily="2" charset="-78"/>
              </a:rPr>
              <a:t>شیر مادر</a:t>
            </a:r>
            <a:endParaRPr lang="fa-IR" sz="4400" b="1" dirty="0">
              <a:cs typeface="B Yagut" panose="00000400000000000000" pitchFamily="2" charset="-78"/>
            </a:endParaRPr>
          </a:p>
        </p:txBody>
      </p:sp>
      <p:sp>
        <p:nvSpPr>
          <p:cNvPr id="3" name="Subtitle 2"/>
          <p:cNvSpPr>
            <a:spLocks noGrp="1"/>
          </p:cNvSpPr>
          <p:nvPr>
            <p:ph type="subTitle" idx="1"/>
          </p:nvPr>
        </p:nvSpPr>
        <p:spPr>
          <a:xfrm>
            <a:off x="1524000" y="2072640"/>
            <a:ext cx="9144000" cy="3185160"/>
          </a:xfrm>
        </p:spPr>
        <p:txBody>
          <a:bodyPr>
            <a:normAutofit/>
          </a:bodyPr>
          <a:lstStyle/>
          <a:p>
            <a:pPr marL="457200" indent="-457200" algn="r">
              <a:buFont typeface="Wingdings" panose="05000000000000000000" pitchFamily="2" charset="2"/>
              <a:buChar char="ü"/>
            </a:pPr>
            <a:r>
              <a:rPr lang="fa-IR" sz="3200" dirty="0" smtClean="0">
                <a:cs typeface="B Yagut" panose="00000400000000000000" pitchFamily="2" charset="-78"/>
              </a:rPr>
              <a:t>بخش </a:t>
            </a:r>
            <a:r>
              <a:rPr lang="fa-IR" sz="3200" dirty="0">
                <a:cs typeface="B Yagut" panose="00000400000000000000" pitchFamily="2" charset="-78"/>
              </a:rPr>
              <a:t>سوم:روش دوشیدن،نگهداری و مصرف شیر مادر</a:t>
            </a:r>
          </a:p>
          <a:p>
            <a:pPr marL="457200" indent="-457200" algn="r">
              <a:buFont typeface="Wingdings" panose="05000000000000000000" pitchFamily="2" charset="2"/>
              <a:buChar char="ü"/>
            </a:pPr>
            <a:endParaRPr lang="fa-IR" sz="3200" dirty="0" smtClean="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a:t>
            </a:fld>
            <a:endParaRPr lang="fa-IR"/>
          </a:p>
        </p:txBody>
      </p:sp>
      <p:pic>
        <p:nvPicPr>
          <p:cNvPr id="7" name="F32208F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3202" y="5647747"/>
            <a:ext cx="609600" cy="609600"/>
          </a:xfrm>
          <a:prstGeom prst="rect">
            <a:avLst/>
          </a:prstGeom>
        </p:spPr>
      </p:pic>
    </p:spTree>
    <p:extLst>
      <p:ext uri="{BB962C8B-B14F-4D97-AF65-F5344CB8AC3E}">
        <p14:creationId xmlns:p14="http://schemas.microsoft.com/office/powerpoint/2010/main" val="341394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lstStyle/>
          <a:p>
            <a:r>
              <a:rPr lang="fa-IR" b="1" dirty="0" smtClean="0">
                <a:cs typeface="B Yagut" panose="00000400000000000000" pitchFamily="2" charset="-78"/>
              </a:rPr>
              <a:t>دفعات ضروری دوشیدن شیر:</a:t>
            </a:r>
            <a:endParaRPr lang="fa-IR" b="1" dirty="0">
              <a:cs typeface="B Yagut" panose="00000400000000000000" pitchFamily="2" charset="-78"/>
            </a:endParaRPr>
          </a:p>
        </p:txBody>
      </p:sp>
      <p:sp>
        <p:nvSpPr>
          <p:cNvPr id="3" name="Content Placeholder 2"/>
          <p:cNvSpPr>
            <a:spLocks noGrp="1"/>
          </p:cNvSpPr>
          <p:nvPr>
            <p:ph idx="1"/>
          </p:nvPr>
        </p:nvSpPr>
        <p:spPr>
          <a:xfrm>
            <a:off x="838200" y="1163782"/>
            <a:ext cx="10515600" cy="5013181"/>
          </a:xfrm>
        </p:spPr>
        <p:txBody>
          <a:bodyPr>
            <a:normAutofit lnSpcReduction="10000"/>
          </a:bodyPr>
          <a:lstStyle/>
          <a:p>
            <a:pPr marL="558900" lvl="2" indent="-342900">
              <a:buFont typeface="Wingdings" panose="05000000000000000000" pitchFamily="2" charset="2"/>
              <a:buChar char="ü"/>
            </a:pPr>
            <a:r>
              <a:rPr lang="fa-IR" sz="2800" dirty="0" smtClean="0">
                <a:cs typeface="B Yagut" panose="00000400000000000000" pitchFamily="2" charset="-78"/>
              </a:rPr>
              <a:t>دفعات </a:t>
            </a:r>
            <a:r>
              <a:rPr lang="fa-IR" sz="2800" dirty="0">
                <a:cs typeface="B Yagut" panose="00000400000000000000" pitchFamily="2" charset="-78"/>
              </a:rPr>
              <a:t>دوشيدن بستگي دارد به اينكه شير به چه منظوري دوشيده مي شود </a:t>
            </a:r>
            <a:r>
              <a:rPr lang="fa-IR" sz="2800" dirty="0" smtClean="0">
                <a:cs typeface="B Yagut" panose="00000400000000000000" pitchFamily="2" charset="-78"/>
              </a:rPr>
              <a:t>:</a:t>
            </a:r>
          </a:p>
          <a:p>
            <a:pPr marL="216000" lvl="2" indent="-457200">
              <a:buFont typeface="+mj-lt"/>
              <a:buAutoNum type="arabicPeriod"/>
            </a:pPr>
            <a:r>
              <a:rPr lang="fa-IR" sz="3200" dirty="0">
                <a:cs typeface="B Yagut" panose="00000400000000000000" pitchFamily="2" charset="-78"/>
              </a:rPr>
              <a:t>براي برقراري شيردهي به منظور تغذيه نوزاد كم وزن يا بيمار و نوزادي كه قادر به مكيدن نيست </a:t>
            </a:r>
            <a:r>
              <a:rPr lang="fa-IR" sz="3200" dirty="0" smtClean="0">
                <a:cs typeface="B Yagut" panose="00000400000000000000" pitchFamily="2" charset="-78"/>
              </a:rPr>
              <a:t>:</a:t>
            </a:r>
          </a:p>
          <a:p>
            <a:pPr marL="216000" lvl="2" indent="-457200">
              <a:buFont typeface="+mj-lt"/>
              <a:buAutoNum type="arabicPeriod"/>
            </a:pPr>
            <a:r>
              <a:rPr lang="fa-IR" sz="2800" dirty="0" smtClean="0">
                <a:cs typeface="B Yagut" panose="00000400000000000000" pitchFamily="2" charset="-78"/>
              </a:rPr>
              <a:t>مادر </a:t>
            </a:r>
            <a:r>
              <a:rPr lang="fa-IR" sz="2800" dirty="0">
                <a:cs typeface="B Yagut" panose="00000400000000000000" pitchFamily="2" charset="-78"/>
              </a:rPr>
              <a:t>بايد در صورت امكان در روز اول و در اولين فرصت ممكن پس از زايمان( در 6 ساعت اول) شيرش را بدوشد در </a:t>
            </a:r>
            <a:r>
              <a:rPr lang="fa-IR" sz="2800" u="sng" dirty="0">
                <a:cs typeface="B Yagut" panose="00000400000000000000" pitchFamily="2" charset="-78"/>
              </a:rPr>
              <a:t>ابتدا</a:t>
            </a:r>
            <a:r>
              <a:rPr lang="fa-IR" sz="2800" dirty="0">
                <a:cs typeface="B Yagut" panose="00000400000000000000" pitchFamily="2" charset="-78"/>
              </a:rPr>
              <a:t> ممکن است 10-5 دقیقه دوشیدن لازم باشد تا یک قاشق مرباخوری آغوز به دست آید.  معده نوزاد خیلی کوچک است و هر 2-1 ساعت آغوز به مقدار کم تمام نیازهاي او را برطرف مي كند</a:t>
            </a:r>
            <a:r>
              <a:rPr lang="fa-IR" sz="2400" dirty="0">
                <a:cs typeface="B Yagut" panose="00000400000000000000" pitchFamily="2" charset="-78"/>
              </a:rPr>
              <a:t>.</a:t>
            </a:r>
          </a:p>
          <a:p>
            <a:pPr marL="216000" lvl="3"/>
            <a:r>
              <a:rPr lang="fa-IR" sz="2800" dirty="0">
                <a:cs typeface="B Yagut" panose="00000400000000000000" pitchFamily="2" charset="-78"/>
              </a:rPr>
              <a:t>سپس به دفعاتي كه شيرخوار بايد در روز شير بخورد ، مادر هر چقدر مي تواند شيرش را بدوشد. حداقل 3 ساعت يكبارشيرش را در شبانه روز  بدوشد</a:t>
            </a:r>
            <a:r>
              <a:rPr lang="fa-IR" sz="2400" dirty="0">
                <a:cs typeface="B Yagut" panose="00000400000000000000" pitchFamily="2" charset="-78"/>
              </a:rPr>
              <a:t>. </a:t>
            </a:r>
          </a:p>
          <a:p>
            <a:pPr marL="216000" lvl="2" indent="-457200">
              <a:buFont typeface="+mj-lt"/>
              <a:buAutoNum type="arabicPeriod"/>
            </a:pPr>
            <a:r>
              <a:rPr lang="fa-IR" sz="2800" dirty="0">
                <a:cs typeface="B Yagut" panose="00000400000000000000" pitchFamily="2" charset="-78"/>
              </a:rPr>
              <a:t>براي  حفظ و افزايش توليد  شير به منظور  تغذيه شيرخوار بيمار : </a:t>
            </a:r>
          </a:p>
          <a:p>
            <a:pPr marL="216000" lvl="3"/>
            <a:r>
              <a:rPr lang="fa-IR" sz="2800" dirty="0">
                <a:cs typeface="B Yagut" panose="00000400000000000000" pitchFamily="2" charset="-78"/>
              </a:rPr>
              <a:t>مادر بايد هر 3 ساعت يكبار(حداقل6بار) و حداقل 20 دقيقه در هربار شيرش را بدوشد و حداقل یکبار آن در شب باشد.</a:t>
            </a:r>
          </a:p>
        </p:txBody>
      </p:sp>
      <p:pic>
        <p:nvPicPr>
          <p:cNvPr id="4" name="52341E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5066" y="5332816"/>
            <a:ext cx="609600" cy="609600"/>
          </a:xfrm>
          <a:prstGeom prst="rect">
            <a:avLst/>
          </a:prstGeom>
        </p:spPr>
      </p:pic>
      <p:sp>
        <p:nvSpPr>
          <p:cNvPr id="5" name="Slide Number Placeholder 4"/>
          <p:cNvSpPr>
            <a:spLocks noGrp="1"/>
          </p:cNvSpPr>
          <p:nvPr>
            <p:ph type="sldNum" sz="quarter" idx="12"/>
          </p:nvPr>
        </p:nvSpPr>
        <p:spPr/>
        <p:txBody>
          <a:bodyPr/>
          <a:lstStyle/>
          <a:p>
            <a:fld id="{70E21490-485A-4841-B313-6C4582323CEB}" type="slidenum">
              <a:rPr lang="fa-IR" smtClean="0"/>
              <a:t>10</a:t>
            </a:fld>
            <a:endParaRPr lang="fa-IR"/>
          </a:p>
        </p:txBody>
      </p:sp>
    </p:spTree>
    <p:extLst>
      <p:ext uri="{BB962C8B-B14F-4D97-AF65-F5344CB8AC3E}">
        <p14:creationId xmlns:p14="http://schemas.microsoft.com/office/powerpoint/2010/main" val="2749404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2511"/>
          </a:xfrm>
        </p:spPr>
        <p:txBody>
          <a:bodyPr/>
          <a:lstStyle/>
          <a:p>
            <a:r>
              <a:rPr lang="fa-IR" b="1" dirty="0" smtClean="0">
                <a:cs typeface="B Yagut" panose="00000400000000000000" pitchFamily="2" charset="-78"/>
              </a:rPr>
              <a:t>دفعات ضروری دوشیدن:</a:t>
            </a:r>
            <a:endParaRPr lang="fa-IR" b="1" dirty="0">
              <a:cs typeface="B Yagut" panose="00000400000000000000" pitchFamily="2" charset="-78"/>
            </a:endParaRPr>
          </a:p>
        </p:txBody>
      </p:sp>
      <p:sp>
        <p:nvSpPr>
          <p:cNvPr id="3" name="Content Placeholder 2"/>
          <p:cNvSpPr>
            <a:spLocks noGrp="1"/>
          </p:cNvSpPr>
          <p:nvPr>
            <p:ph idx="1"/>
          </p:nvPr>
        </p:nvSpPr>
        <p:spPr>
          <a:xfrm>
            <a:off x="838200" y="1177636"/>
            <a:ext cx="10515600" cy="4999327"/>
          </a:xfrm>
        </p:spPr>
        <p:txBody>
          <a:bodyPr>
            <a:normAutofit/>
          </a:bodyPr>
          <a:lstStyle/>
          <a:p>
            <a:pPr marL="216000" lvl="2">
              <a:buFont typeface="Wingdings" panose="05000000000000000000" pitchFamily="2" charset="2"/>
              <a:buChar char="ü"/>
            </a:pPr>
            <a:r>
              <a:rPr lang="fa-IR" sz="2800" dirty="0" smtClean="0">
                <a:cs typeface="B Yagut" panose="00000400000000000000" pitchFamily="2" charset="-78"/>
              </a:rPr>
              <a:t>دفعات </a:t>
            </a:r>
            <a:r>
              <a:rPr lang="fa-IR" sz="2800" dirty="0">
                <a:cs typeface="B Yagut" panose="00000400000000000000" pitchFamily="2" charset="-78"/>
              </a:rPr>
              <a:t>دوشيدن بستگي دارد به اينكه شير به چه منظوري دوشيده مي شود </a:t>
            </a:r>
            <a:r>
              <a:rPr lang="fa-IR" sz="2800" b="1" dirty="0">
                <a:cs typeface="B Yagut" panose="00000400000000000000" pitchFamily="2" charset="-78"/>
              </a:rPr>
              <a:t>:</a:t>
            </a:r>
          </a:p>
          <a:p>
            <a:pPr marL="216000" lvl="2" indent="-457200">
              <a:buFont typeface="+mj-lt"/>
              <a:buAutoNum type="arabicPeriod" startAt="3"/>
            </a:pPr>
            <a:r>
              <a:rPr lang="fa-IR" sz="2400" dirty="0" smtClean="0">
                <a:cs typeface="B Yagut" panose="00000400000000000000" pitchFamily="2" charset="-78"/>
              </a:rPr>
              <a:t>براي  </a:t>
            </a:r>
            <a:r>
              <a:rPr lang="fa-IR" sz="2400" dirty="0">
                <a:cs typeface="B Yagut" panose="00000400000000000000" pitchFamily="2" charset="-78"/>
              </a:rPr>
              <a:t>برقراري توليد شير ، اگر بنظر مي آيد كه بعد از چند هفته توليد شيرش كم شده است: </a:t>
            </a:r>
          </a:p>
          <a:p>
            <a:pPr marL="216000" lvl="2"/>
            <a:r>
              <a:rPr lang="fa-IR" sz="2400" dirty="0">
                <a:cs typeface="B Yagut" panose="00000400000000000000" pitchFamily="2" charset="-78"/>
              </a:rPr>
              <a:t>چند روز به دفعات مكرر ( هر دو ساعت يا هر يك ساعت يكبار ) و شب ها نيز حداقل هر 3 ساعت يكبار مادر شيرش را بدوشد </a:t>
            </a:r>
          </a:p>
          <a:p>
            <a:pPr marL="216000" lvl="2" indent="-457200">
              <a:buFont typeface="+mj-lt"/>
              <a:buAutoNum type="arabicPeriod" startAt="4"/>
            </a:pPr>
            <a:r>
              <a:rPr lang="fa-IR" sz="2800" dirty="0" smtClean="0">
                <a:cs typeface="B Yagut" panose="00000400000000000000" pitchFamily="2" charset="-78"/>
              </a:rPr>
              <a:t>براي  </a:t>
            </a:r>
            <a:r>
              <a:rPr lang="fa-IR" sz="2800" dirty="0">
                <a:cs typeface="B Yagut" panose="00000400000000000000" pitchFamily="2" charset="-78"/>
              </a:rPr>
              <a:t>تامين شير به منظور تغذيه شيرخوار ، هنگامي كه مادر  سر كار است </a:t>
            </a:r>
            <a:r>
              <a:rPr lang="fa-IR" sz="2800" b="1" dirty="0">
                <a:cs typeface="B Yagut" panose="00000400000000000000" pitchFamily="2" charset="-78"/>
              </a:rPr>
              <a:t>: </a:t>
            </a:r>
          </a:p>
          <a:p>
            <a:pPr marL="216000" lvl="2"/>
            <a:r>
              <a:rPr lang="fa-IR" sz="2400" dirty="0">
                <a:cs typeface="B Yagut" panose="00000400000000000000" pitchFamily="2" charset="-78"/>
              </a:rPr>
              <a:t>تا حد امكان قبل از اينكه سر كار برود بايد شيرش را بدوشد و براي شيرخوار كنار بگذارد. دوشيدن شير، هنگام حضور مادر در محل كار هر 3 ساعت لازم است. اين شير را مي تواند ذخيره كرده و براي تغذيه شيرخوار به خانه بياورد.  </a:t>
            </a:r>
          </a:p>
          <a:p>
            <a:pPr marL="216000" lvl="2" indent="-457200">
              <a:buFont typeface="+mj-lt"/>
              <a:buAutoNum type="arabicPeriod" startAt="5"/>
            </a:pPr>
            <a:r>
              <a:rPr lang="fa-IR" sz="2800" dirty="0">
                <a:cs typeface="B Yagut" panose="00000400000000000000" pitchFamily="2" charset="-78"/>
              </a:rPr>
              <a:t>براي  تسكين و تخفيف علائمي نظير پري و احتقان پستان ها و نشت شير از آن ها در محل كار:  </a:t>
            </a:r>
          </a:p>
          <a:p>
            <a:pPr marL="216000" lvl="2"/>
            <a:r>
              <a:rPr lang="fa-IR" sz="2400" dirty="0">
                <a:cs typeface="B Yagut" panose="00000400000000000000" pitchFamily="2" charset="-78"/>
              </a:rPr>
              <a:t>مادر فقط در حد لزوم و تسكين و تخفيف پستان ها شيرش را بدوشد: اگر می خواهد آرئول را نرم کند که شیرخوار آنرا بگیرد ممکن است نیاز به 3 یا 4 بار فشردن داشته باشد،  چنانچه مادر در حال بازکردن یک مجرای مسدود است فشردن و ماساژ باید تا برطرف شدن توده انجام شود</a:t>
            </a:r>
            <a:r>
              <a:rPr lang="fa-IR" dirty="0">
                <a:cs typeface="B Yagut" panose="00000400000000000000" pitchFamily="2" charset="-78"/>
              </a:rPr>
              <a:t>.</a:t>
            </a:r>
          </a:p>
          <a:p>
            <a:pPr lvl="2"/>
            <a:endParaRPr lang="fa-IR" dirty="0">
              <a:cs typeface="B Nazanin" panose="00000400000000000000" pitchFamily="2" charset="-78"/>
            </a:endParaRPr>
          </a:p>
          <a:p>
            <a:endParaRPr lang="fa-IR" dirty="0"/>
          </a:p>
        </p:txBody>
      </p:sp>
      <p:pic>
        <p:nvPicPr>
          <p:cNvPr id="4" name="D7C4B92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4248" y="5698935"/>
            <a:ext cx="609600" cy="609600"/>
          </a:xfrm>
          <a:prstGeom prst="rect">
            <a:avLst/>
          </a:prstGeom>
        </p:spPr>
      </p:pic>
      <p:sp>
        <p:nvSpPr>
          <p:cNvPr id="5" name="Slide Number Placeholder 4"/>
          <p:cNvSpPr>
            <a:spLocks noGrp="1"/>
          </p:cNvSpPr>
          <p:nvPr>
            <p:ph type="sldNum" sz="quarter" idx="12"/>
          </p:nvPr>
        </p:nvSpPr>
        <p:spPr/>
        <p:txBody>
          <a:bodyPr/>
          <a:lstStyle/>
          <a:p>
            <a:fld id="{70E21490-485A-4841-B313-6C4582323CEB}" type="slidenum">
              <a:rPr lang="fa-IR" smtClean="0"/>
              <a:t>11</a:t>
            </a:fld>
            <a:endParaRPr lang="fa-IR"/>
          </a:p>
        </p:txBody>
      </p:sp>
    </p:spTree>
    <p:extLst>
      <p:ext uri="{BB962C8B-B14F-4D97-AF65-F5344CB8AC3E}">
        <p14:creationId xmlns:p14="http://schemas.microsoft.com/office/powerpoint/2010/main" val="991530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4184"/>
          </a:xfrm>
        </p:spPr>
        <p:txBody>
          <a:bodyPr/>
          <a:lstStyle/>
          <a:p>
            <a:r>
              <a:rPr lang="fa-IR" b="1" dirty="0" smtClean="0">
                <a:cs typeface="B Yagut" panose="00000400000000000000" pitchFamily="2" charset="-78"/>
              </a:rPr>
              <a:t>نحوه دخیره کردن شیر مادر:</a:t>
            </a:r>
            <a:endParaRPr lang="fa-IR" b="1"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marL="216000" lvl="2" algn="just"/>
            <a:r>
              <a:rPr lang="fa-IR" sz="2800" dirty="0" smtClean="0">
                <a:cs typeface="B Yagut" panose="00000400000000000000" pitchFamily="2" charset="-78"/>
              </a:rPr>
              <a:t>ازظرف </a:t>
            </a:r>
            <a:r>
              <a:rPr lang="fa-IR" sz="2800" dirty="0">
                <a:cs typeface="B Yagut" panose="00000400000000000000" pitchFamily="2" charset="-78"/>
              </a:rPr>
              <a:t>مناسبی از جنس شیشه یا پلاستیک سخت شفاف که بتوانید درب آنرا بپوشانید استفاده کنید. با آب داغ وصابون آنرا تمیز کنیدو با آب داغ آب بکشید. اگر مادر با دست شيرش را می دوشد مستقیما" آنرا  در ظرف جمع آوری بدوشد.</a:t>
            </a:r>
          </a:p>
          <a:p>
            <a:pPr marL="216000" lvl="2" algn="just"/>
            <a:r>
              <a:rPr lang="fa-IR" sz="2800" dirty="0">
                <a:cs typeface="B Yagut" panose="00000400000000000000" pitchFamily="2" charset="-78"/>
              </a:rPr>
              <a:t>اگرمادر شیرش را در چندین ظرف ذخیره می کند، بايد روي هر ظرف تاریخ را بنويسد و ابتدا شيرهاي قدیمی تر را استفاده نمايد.</a:t>
            </a:r>
          </a:p>
          <a:p>
            <a:pPr marL="216000" lvl="2" algn="just"/>
            <a:r>
              <a:rPr lang="fa-IR" sz="2800" dirty="0">
                <a:cs typeface="B Yagut" panose="00000400000000000000" pitchFamily="2" charset="-78"/>
              </a:rPr>
              <a:t>شیردوشیده شده باید هرچه زودتر مصرف شود و شیر تازه بهتراز شیرمنجمد است.</a:t>
            </a:r>
          </a:p>
          <a:p>
            <a:pPr marL="216000" lvl="2" algn="just"/>
            <a:r>
              <a:rPr lang="fa-IR" sz="2800" dirty="0">
                <a:cs typeface="B Yagut" panose="00000400000000000000" pitchFamily="2" charset="-78"/>
              </a:rPr>
              <a:t>شیرمنجمد شده را در یخچال بگذارید تا به آرامي ذوب شود و طی 24 ساعت استفاده کنید. می توان آنرا با قرار دادن در یک ظرف آب گرم ذوب کرد و طی یک ساعت همچنان که گرم است مصرف کرد. شیررا نجوشانید و در ماکروویو گرم نکنید چون بعضی از عناصر آن نابوده شده و مي تواند دهان شیرخواررا نیز بسوزاند</a:t>
            </a:r>
            <a:r>
              <a:rPr lang="fa-IR" sz="2400" dirty="0">
                <a:cs typeface="B Yagut" panose="00000400000000000000" pitchFamily="2" charset="-78"/>
              </a:rPr>
              <a:t>.</a:t>
            </a:r>
          </a:p>
          <a:p>
            <a:pPr algn="just"/>
            <a:endParaRPr lang="fa-IR" dirty="0"/>
          </a:p>
        </p:txBody>
      </p:sp>
      <p:pic>
        <p:nvPicPr>
          <p:cNvPr id="4" name="311B1A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5066" y="5645885"/>
            <a:ext cx="609600" cy="609600"/>
          </a:xfrm>
          <a:prstGeom prst="rect">
            <a:avLst/>
          </a:prstGeom>
        </p:spPr>
      </p:pic>
      <p:sp>
        <p:nvSpPr>
          <p:cNvPr id="5" name="Slide Number Placeholder 4"/>
          <p:cNvSpPr>
            <a:spLocks noGrp="1"/>
          </p:cNvSpPr>
          <p:nvPr>
            <p:ph type="sldNum" sz="quarter" idx="12"/>
          </p:nvPr>
        </p:nvSpPr>
        <p:spPr/>
        <p:txBody>
          <a:bodyPr/>
          <a:lstStyle/>
          <a:p>
            <a:fld id="{70E21490-485A-4841-B313-6C4582323CEB}" type="slidenum">
              <a:rPr lang="fa-IR" smtClean="0"/>
              <a:t>12</a:t>
            </a:fld>
            <a:endParaRPr lang="fa-IR"/>
          </a:p>
        </p:txBody>
      </p:sp>
    </p:spTree>
    <p:extLst>
      <p:ext uri="{BB962C8B-B14F-4D97-AF65-F5344CB8AC3E}">
        <p14:creationId xmlns:p14="http://schemas.microsoft.com/office/powerpoint/2010/main" val="2168680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fa-IR" b="1" dirty="0" smtClean="0">
                <a:cs typeface="B Yagut" panose="00000400000000000000" pitchFamily="2" charset="-78"/>
              </a:rPr>
              <a:t>دوشیدن شیربا استفاده از بطری آب گرم:</a:t>
            </a:r>
            <a:endParaRPr lang="en-US" b="1" dirty="0">
              <a:cs typeface="B Yagut" panose="00000400000000000000" pitchFamily="2" charset="-78"/>
            </a:endParaRPr>
          </a:p>
        </p:txBody>
      </p:sp>
      <p:sp>
        <p:nvSpPr>
          <p:cNvPr id="3" name="Content Placeholder 2"/>
          <p:cNvSpPr>
            <a:spLocks noGrp="1"/>
          </p:cNvSpPr>
          <p:nvPr>
            <p:ph idx="1"/>
          </p:nvPr>
        </p:nvSpPr>
        <p:spPr>
          <a:xfrm>
            <a:off x="838200" y="1330036"/>
            <a:ext cx="10515600" cy="4846927"/>
          </a:xfrm>
        </p:spPr>
        <p:txBody>
          <a:bodyPr>
            <a:normAutofit lnSpcReduction="10000"/>
          </a:bodyPr>
          <a:lstStyle/>
          <a:p>
            <a:pPr algn="just">
              <a:buFont typeface="Wingdings" panose="05000000000000000000" pitchFamily="2" charset="2"/>
              <a:buChar char="Ø"/>
            </a:pPr>
            <a:r>
              <a:rPr lang="fa-IR" dirty="0" smtClean="0"/>
              <a:t> </a:t>
            </a:r>
            <a:r>
              <a:rPr lang="ar-SA" dirty="0">
                <a:cs typeface="B Yagut" panose="00000400000000000000" pitchFamily="2" charset="-78"/>
              </a:rPr>
              <a:t>در مواقع احتقان و بسته شدن مجرا بيشتر كاربرد دارد </a:t>
            </a:r>
            <a:endParaRPr lang="fa-IR" dirty="0">
              <a:cs typeface="B Yagut" panose="00000400000000000000" pitchFamily="2" charset="-78"/>
            </a:endParaRPr>
          </a:p>
          <a:p>
            <a:pPr algn="just">
              <a:buFont typeface="Wingdings" panose="05000000000000000000" pitchFamily="2" charset="2"/>
              <a:buChar char="ü"/>
            </a:pPr>
            <a:r>
              <a:rPr lang="ar-SA" dirty="0" smtClean="0">
                <a:cs typeface="B Yagut" panose="00000400000000000000" pitchFamily="2" charset="-78"/>
              </a:rPr>
              <a:t>نحوه كار</a:t>
            </a:r>
            <a:r>
              <a:rPr lang="fa-IR" dirty="0" smtClean="0">
                <a:cs typeface="B Yagut" panose="00000400000000000000" pitchFamily="2" charset="-78"/>
              </a:rPr>
              <a:t>انجام کار:</a:t>
            </a:r>
          </a:p>
          <a:p>
            <a:pPr algn="just"/>
            <a:r>
              <a:rPr lang="ar-SA" dirty="0" smtClean="0">
                <a:cs typeface="B Yagut" panose="00000400000000000000" pitchFamily="2" charset="-78"/>
              </a:rPr>
              <a:t> </a:t>
            </a:r>
            <a:r>
              <a:rPr lang="ar-SA" dirty="0">
                <a:cs typeface="B Yagut" panose="00000400000000000000" pitchFamily="2" charset="-78"/>
              </a:rPr>
              <a:t>بدين صورت است كه يك بطري با دهانه به قطر </a:t>
            </a:r>
            <a:r>
              <a:rPr lang="en-US" dirty="0">
                <a:cs typeface="B Yagut" panose="00000400000000000000" pitchFamily="2" charset="-78"/>
              </a:rPr>
              <a:t>4</a:t>
            </a:r>
            <a:r>
              <a:rPr lang="ar-SA" dirty="0">
                <a:cs typeface="B Yagut" panose="00000400000000000000" pitchFamily="2" charset="-78"/>
              </a:rPr>
              <a:t> سانتيمتر انتخاب كرده و داخل آن آب جوش ميريزيم بعد از اين كه </a:t>
            </a:r>
            <a:r>
              <a:rPr lang="en-US" dirty="0">
                <a:cs typeface="B Yagut" panose="00000400000000000000" pitchFamily="2" charset="-78"/>
              </a:rPr>
              <a:t>3</a:t>
            </a:r>
            <a:r>
              <a:rPr lang="ar-SA" dirty="0">
                <a:cs typeface="B Yagut" panose="00000400000000000000" pitchFamily="2" charset="-78"/>
              </a:rPr>
              <a:t>-</a:t>
            </a:r>
            <a:r>
              <a:rPr lang="en-US" dirty="0">
                <a:cs typeface="B Yagut" panose="00000400000000000000" pitchFamily="2" charset="-78"/>
              </a:rPr>
              <a:t>2</a:t>
            </a:r>
            <a:r>
              <a:rPr lang="ar-SA" dirty="0">
                <a:cs typeface="B Yagut" panose="00000400000000000000" pitchFamily="2" charset="-78"/>
              </a:rPr>
              <a:t> دقيقه آب جوش را در بطري نگه داشتيم بطري را خالي كرده سر بطري را سرد كرده روي هاله پستان قرار ميدهيم.</a:t>
            </a:r>
            <a:r>
              <a:rPr lang="ar-SA" i="1" dirty="0">
                <a:cs typeface="B Yagut" panose="00000400000000000000" pitchFamily="2" charset="-78"/>
              </a:rPr>
              <a:t> </a:t>
            </a:r>
            <a:endParaRPr lang="en-US" dirty="0">
              <a:cs typeface="B Yagut" panose="00000400000000000000" pitchFamily="2" charset="-78"/>
            </a:endParaRPr>
          </a:p>
          <a:p>
            <a:pPr algn="just">
              <a:buFont typeface="Wingdings" panose="05000000000000000000" pitchFamily="2" charset="2"/>
              <a:buChar char="ü"/>
            </a:pPr>
            <a:r>
              <a:rPr lang="ar-SA" dirty="0">
                <a:cs typeface="B Yagut" panose="00000400000000000000" pitchFamily="2" charset="-78"/>
              </a:rPr>
              <a:t>تعداد دفعات و طول </a:t>
            </a:r>
            <a:r>
              <a:rPr lang="ar-SA" dirty="0" smtClean="0">
                <a:cs typeface="B Yagut" panose="00000400000000000000" pitchFamily="2" charset="-78"/>
              </a:rPr>
              <a:t>دوره</a:t>
            </a:r>
            <a:r>
              <a:rPr lang="fa-IR" dirty="0" smtClean="0">
                <a:cs typeface="B Yagut" panose="00000400000000000000" pitchFamily="2" charset="-78"/>
              </a:rPr>
              <a:t> هایی </a:t>
            </a:r>
            <a:r>
              <a:rPr lang="ar-SA" dirty="0" smtClean="0">
                <a:cs typeface="B Yagut" panose="00000400000000000000" pitchFamily="2" charset="-78"/>
              </a:rPr>
              <a:t>اي </a:t>
            </a:r>
            <a:r>
              <a:rPr lang="ar-SA" dirty="0">
                <a:cs typeface="B Yagut" panose="00000400000000000000" pitchFamily="2" charset="-78"/>
              </a:rPr>
              <a:t>كه بايد شير دوشيده شود بستگي </a:t>
            </a:r>
            <a:r>
              <a:rPr lang="ar-SA" dirty="0" smtClean="0">
                <a:cs typeface="B Yagut" panose="00000400000000000000" pitchFamily="2" charset="-78"/>
              </a:rPr>
              <a:t>به</a:t>
            </a:r>
            <a:r>
              <a:rPr lang="fa-IR" dirty="0" smtClean="0">
                <a:cs typeface="B Yagut" panose="00000400000000000000" pitchFamily="2" charset="-78"/>
              </a:rPr>
              <a:t>:</a:t>
            </a:r>
          </a:p>
          <a:p>
            <a:pPr algn="just"/>
            <a:r>
              <a:rPr lang="ar-SA" dirty="0" smtClean="0">
                <a:cs typeface="B Yagut" panose="00000400000000000000" pitchFamily="2" charset="-78"/>
              </a:rPr>
              <a:t> </a:t>
            </a:r>
            <a:r>
              <a:rPr lang="ar-SA" dirty="0">
                <a:cs typeface="B Yagut" panose="00000400000000000000" pitchFamily="2" charset="-78"/>
              </a:rPr>
              <a:t>شرايط </a:t>
            </a:r>
            <a:r>
              <a:rPr lang="ar-SA" dirty="0" smtClean="0">
                <a:cs typeface="B Yagut" panose="00000400000000000000" pitchFamily="2" charset="-78"/>
              </a:rPr>
              <a:t>مادر</a:t>
            </a:r>
            <a:endParaRPr lang="fa-IR" dirty="0" smtClean="0">
              <a:cs typeface="B Yagut" panose="00000400000000000000" pitchFamily="2" charset="-78"/>
            </a:endParaRPr>
          </a:p>
          <a:p>
            <a:pPr algn="just"/>
            <a:r>
              <a:rPr lang="ar-SA" dirty="0" smtClean="0">
                <a:cs typeface="B Yagut" panose="00000400000000000000" pitchFamily="2" charset="-78"/>
              </a:rPr>
              <a:t>شيرخوار</a:t>
            </a:r>
            <a:endParaRPr lang="fa-IR" dirty="0" smtClean="0">
              <a:cs typeface="B Yagut" panose="00000400000000000000" pitchFamily="2" charset="-78"/>
            </a:endParaRPr>
          </a:p>
          <a:p>
            <a:pPr algn="just"/>
            <a:r>
              <a:rPr lang="ar-SA" dirty="0" smtClean="0">
                <a:cs typeface="B Yagut" panose="00000400000000000000" pitchFamily="2" charset="-78"/>
              </a:rPr>
              <a:t> </a:t>
            </a:r>
            <a:r>
              <a:rPr lang="ar-SA" dirty="0">
                <a:cs typeface="B Yagut" panose="00000400000000000000" pitchFamily="2" charset="-78"/>
              </a:rPr>
              <a:t>يا دلايل دوشيدن شير دارد</a:t>
            </a:r>
            <a:r>
              <a:rPr lang="ar-SA" dirty="0" smtClean="0">
                <a:cs typeface="B Yagut" panose="00000400000000000000" pitchFamily="2" charset="-78"/>
              </a:rPr>
              <a:t>. </a:t>
            </a:r>
            <a:r>
              <a:rPr lang="fa-IR" dirty="0" smtClean="0">
                <a:cs typeface="B Yagut" panose="00000400000000000000" pitchFamily="2" charset="-78"/>
              </a:rPr>
              <a:t>(</a:t>
            </a:r>
            <a:r>
              <a:rPr lang="ar-SA" dirty="0" smtClean="0">
                <a:cs typeface="B Yagut" panose="00000400000000000000" pitchFamily="2" charset="-78"/>
              </a:rPr>
              <a:t>مثلاً </a:t>
            </a:r>
            <a:r>
              <a:rPr lang="ar-SA" dirty="0">
                <a:cs typeface="B Yagut" panose="00000400000000000000" pitchFamily="2" charset="-78"/>
              </a:rPr>
              <a:t>چنانچه شير براي تغذيه نوزاد كم وزن دوشيده ميشود بايد تا زماني انجام شود كه نوزاد قادر به تغذيه مستقيم از پستان گردد و يا در هنگام احتقان پستان، دوشيدن شير تا رفع مشكل پستان مفيد خواهد </a:t>
            </a:r>
            <a:r>
              <a:rPr lang="ar-SA" dirty="0" smtClean="0">
                <a:cs typeface="B Yagut" panose="00000400000000000000" pitchFamily="2" charset="-78"/>
              </a:rPr>
              <a:t>بود</a:t>
            </a:r>
            <a:r>
              <a:rPr lang="fa-IR" dirty="0" smtClean="0">
                <a:cs typeface="B Yagut" panose="00000400000000000000" pitchFamily="2" charset="-78"/>
              </a:rPr>
              <a:t>)</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13</a:t>
            </a:fld>
            <a:endParaRPr lang="fa-IR"/>
          </a:p>
        </p:txBody>
      </p:sp>
      <p:pic>
        <p:nvPicPr>
          <p:cNvPr id="5" name="BE467A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176963"/>
            <a:ext cx="609600" cy="609600"/>
          </a:xfrm>
          <a:prstGeom prst="rect">
            <a:avLst/>
          </a:prstGeom>
        </p:spPr>
      </p:pic>
    </p:spTree>
    <p:extLst>
      <p:ext uri="{BB962C8B-B14F-4D97-AF65-F5344CB8AC3E}">
        <p14:creationId xmlns:p14="http://schemas.microsoft.com/office/powerpoint/2010/main" val="2720089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Yagut" panose="00000400000000000000" pitchFamily="2" charset="-78"/>
              </a:rPr>
              <a:t>دوشیدن با استفاده از بطری آب </a:t>
            </a:r>
            <a:r>
              <a:rPr lang="fa-IR" b="1" dirty="0" smtClean="0">
                <a:cs typeface="B Yagut" panose="00000400000000000000" pitchFamily="2" charset="-78"/>
              </a:rPr>
              <a:t>گرم:</a:t>
            </a:r>
            <a:endParaRPr lang="en-US" b="1" dirty="0">
              <a:cs typeface="B Yagut" panose="00000400000000000000" pitchFamily="2" charset="-78"/>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fa-IR" sz="3200" dirty="0" smtClean="0">
                <a:cs typeface="B Yagut" panose="00000400000000000000" pitchFamily="2" charset="-78"/>
              </a:rPr>
              <a:t>روش دوشیدن شیر مادر با استفاده از بطری آب گرم</a:t>
            </a:r>
            <a:endParaRPr lang="en-US" sz="32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14</a:t>
            </a:fld>
            <a:endParaRPr lang="fa-IR"/>
          </a:p>
        </p:txBody>
      </p:sp>
      <p:pic>
        <p:nvPicPr>
          <p:cNvPr id="6" name="Picture 5"/>
          <p:cNvPicPr/>
          <p:nvPr/>
        </p:nvPicPr>
        <p:blipFill>
          <a:blip r:embed="rId4"/>
          <a:stretch>
            <a:fillRect/>
          </a:stretch>
        </p:blipFill>
        <p:spPr>
          <a:xfrm>
            <a:off x="1524000" y="2507673"/>
            <a:ext cx="8312727" cy="3669290"/>
          </a:xfrm>
          <a:prstGeom prst="rect">
            <a:avLst/>
          </a:prstGeom>
        </p:spPr>
      </p:pic>
      <p:pic>
        <p:nvPicPr>
          <p:cNvPr id="7" name="C3B2F5F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7936" y="5906510"/>
            <a:ext cx="609600" cy="609600"/>
          </a:xfrm>
          <a:prstGeom prst="rect">
            <a:avLst/>
          </a:prstGeom>
        </p:spPr>
      </p:pic>
    </p:spTree>
    <p:extLst>
      <p:ext uri="{BB962C8B-B14F-4D97-AF65-F5344CB8AC3E}">
        <p14:creationId xmlns:p14="http://schemas.microsoft.com/office/powerpoint/2010/main" val="594058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3130"/>
          </a:xfrm>
        </p:spPr>
        <p:txBody>
          <a:bodyPr>
            <a:normAutofit fontScale="90000"/>
          </a:bodyPr>
          <a:lstStyle/>
          <a:p>
            <a:r>
              <a:rPr lang="fa-IR" sz="4900" b="1" dirty="0" smtClean="0">
                <a:cs typeface="B Yagut" panose="00000400000000000000" pitchFamily="2" charset="-78"/>
              </a:rPr>
              <a:t>شیر دوش برقی/پمپی</a:t>
            </a:r>
            <a:r>
              <a:rPr lang="fa-IR" b="1" dirty="0" smtClean="0">
                <a:cs typeface="B Yagut" panose="00000400000000000000" pitchFamily="2" charset="-78"/>
              </a:rPr>
              <a:t>:</a:t>
            </a:r>
            <a:endParaRPr lang="en-US" b="1" dirty="0">
              <a:cs typeface="B Yagut" panose="00000400000000000000" pitchFamily="2" charset="-78"/>
            </a:endParaRPr>
          </a:p>
        </p:txBody>
      </p:sp>
      <p:sp>
        <p:nvSpPr>
          <p:cNvPr id="3" name="Content Placeholder 2"/>
          <p:cNvSpPr>
            <a:spLocks noGrp="1"/>
          </p:cNvSpPr>
          <p:nvPr>
            <p:ph idx="1"/>
          </p:nvPr>
        </p:nvSpPr>
        <p:spPr>
          <a:xfrm>
            <a:off x="838200" y="1136073"/>
            <a:ext cx="10515600" cy="5040889"/>
          </a:xfrm>
        </p:spPr>
        <p:txBody>
          <a:bodyPr>
            <a:normAutofit fontScale="92500" lnSpcReduction="10000"/>
          </a:bodyPr>
          <a:lstStyle/>
          <a:p>
            <a:pPr algn="just">
              <a:lnSpc>
                <a:spcPct val="110000"/>
              </a:lnSpc>
            </a:pPr>
            <a:r>
              <a:rPr lang="fa-IR" dirty="0"/>
              <a:t> </a:t>
            </a:r>
            <a:r>
              <a:rPr lang="fa-IR" dirty="0">
                <a:cs typeface="B Yagut" panose="00000400000000000000" pitchFamily="2" charset="-78"/>
              </a:rPr>
              <a:t>شيردو ش ها هميشه عملي، قابل دسترس و يا قابل استفاده نيستند بنابراين آموختن دوشيدن دستي ارجح است</a:t>
            </a:r>
            <a:r>
              <a:rPr lang="fa-IR" dirty="0" smtClean="0">
                <a:cs typeface="B Yagut" panose="00000400000000000000" pitchFamily="2" charset="-78"/>
              </a:rPr>
              <a:t>.</a:t>
            </a:r>
          </a:p>
          <a:p>
            <a:pPr algn="just">
              <a:lnSpc>
                <a:spcPct val="110000"/>
              </a:lnSpc>
            </a:pPr>
            <a:r>
              <a:rPr lang="fa-IR" dirty="0" smtClean="0">
                <a:cs typeface="B Yagut" panose="00000400000000000000" pitchFamily="2" charset="-78"/>
              </a:rPr>
              <a:t> </a:t>
            </a:r>
            <a:r>
              <a:rPr lang="fa-IR" dirty="0">
                <a:cs typeface="B Yagut" panose="00000400000000000000" pitchFamily="2" charset="-78"/>
              </a:rPr>
              <a:t>تحريك بازتاب جهش شير(رفلكس اكسي توسين) قبل از دوشيدن اهميت دارد</a:t>
            </a:r>
            <a:r>
              <a:rPr lang="fa-IR" dirty="0" smtClean="0">
                <a:cs typeface="B Yagut" panose="00000400000000000000" pitchFamily="2" charset="-78"/>
              </a:rPr>
              <a:t>.</a:t>
            </a:r>
          </a:p>
          <a:p>
            <a:pPr algn="just">
              <a:lnSpc>
                <a:spcPct val="110000"/>
              </a:lnSpc>
            </a:pPr>
            <a:r>
              <a:rPr lang="fa-IR" dirty="0" smtClean="0">
                <a:cs typeface="B Yagut" panose="00000400000000000000" pitchFamily="2" charset="-78"/>
              </a:rPr>
              <a:t> </a:t>
            </a:r>
            <a:r>
              <a:rPr lang="fa-IR" dirty="0">
                <a:cs typeface="B Yagut" panose="00000400000000000000" pitchFamily="2" charset="-78"/>
              </a:rPr>
              <a:t>شيردوش هاي برقي بزرگ قادرند هر دو پستان را هم زمان بدوشند . اين شيردوش ها سطح پرولاكتين را بالا مي برند و براي زماني كه شير زياد مورد نياز است يا مادر كمبود وقت دارد مفيد هستند. در مواقع احتقان شديد هم استفاده از شيردوش برقي بيشتر كاربرد دارد. </a:t>
            </a:r>
            <a:endParaRPr lang="fa-IR" dirty="0" smtClean="0">
              <a:cs typeface="B Yagut" panose="00000400000000000000" pitchFamily="2" charset="-78"/>
            </a:endParaRPr>
          </a:p>
          <a:p>
            <a:pPr algn="just">
              <a:lnSpc>
                <a:spcPct val="110000"/>
              </a:lnSpc>
            </a:pPr>
            <a:r>
              <a:rPr lang="fa-IR" dirty="0">
                <a:cs typeface="B Yagut" panose="00000400000000000000" pitchFamily="2" charset="-78"/>
              </a:rPr>
              <a:t> از هر نوع شيردوشي كه استفاده مي كنيد بايد ميزان مكش مناسبي داشته باشد. مكش زياد نمي تواند شير بيشتري خارج كند و ممكن است پستان را صدمه بزند</a:t>
            </a:r>
            <a:r>
              <a:rPr lang="fa-IR" dirty="0" smtClean="0">
                <a:cs typeface="B Yagut" panose="00000400000000000000" pitchFamily="2" charset="-78"/>
              </a:rPr>
              <a:t>.</a:t>
            </a:r>
          </a:p>
          <a:p>
            <a:pPr algn="just">
              <a:lnSpc>
                <a:spcPct val="110000"/>
              </a:lnSpc>
            </a:pPr>
            <a:r>
              <a:rPr lang="fa-IR" dirty="0" smtClean="0">
                <a:cs typeface="B Yagut" panose="00000400000000000000" pitchFamily="2" charset="-78"/>
              </a:rPr>
              <a:t> </a:t>
            </a:r>
            <a:r>
              <a:rPr lang="fa-IR" dirty="0">
                <a:cs typeface="B Yagut" panose="00000400000000000000" pitchFamily="2" charset="-78"/>
              </a:rPr>
              <a:t>شيردوش بايد مثل مكيدن شيرخوار عمل كند يعني مكش هاي اوليه كوتاه وسريع و سپس دوشيدن هايش طولاني تر و آهسته تر شود. </a:t>
            </a:r>
            <a:endParaRPr lang="fa-IR" dirty="0" smtClean="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15</a:t>
            </a:fld>
            <a:endParaRPr lang="fa-IR"/>
          </a:p>
        </p:txBody>
      </p:sp>
      <p:pic>
        <p:nvPicPr>
          <p:cNvPr id="6" name="18BEAA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6051550"/>
            <a:ext cx="609600" cy="609600"/>
          </a:xfrm>
          <a:prstGeom prst="rect">
            <a:avLst/>
          </a:prstGeom>
        </p:spPr>
      </p:pic>
    </p:spTree>
    <p:extLst>
      <p:ext uri="{BB962C8B-B14F-4D97-AF65-F5344CB8AC3E}">
        <p14:creationId xmlns:p14="http://schemas.microsoft.com/office/powerpoint/2010/main" val="994385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fa-IR" b="1" dirty="0">
                <a:cs typeface="B Yagut" panose="00000400000000000000" pitchFamily="2" charset="-78"/>
              </a:rPr>
              <a:t>شیر دوش </a:t>
            </a:r>
            <a:r>
              <a:rPr lang="fa-IR" b="1" dirty="0" smtClean="0">
                <a:cs typeface="B Yagut" panose="00000400000000000000" pitchFamily="2" charset="-78"/>
              </a:rPr>
              <a:t>برقی/پمپی:</a:t>
            </a:r>
            <a:endParaRPr lang="en-US" b="1" dirty="0">
              <a:cs typeface="B Yagut" panose="00000400000000000000" pitchFamily="2" charset="-78"/>
            </a:endParaRPr>
          </a:p>
        </p:txBody>
      </p:sp>
      <p:sp>
        <p:nvSpPr>
          <p:cNvPr id="3" name="Content Placeholder 2"/>
          <p:cNvSpPr>
            <a:spLocks noGrp="1"/>
          </p:cNvSpPr>
          <p:nvPr>
            <p:ph idx="1"/>
          </p:nvPr>
        </p:nvSpPr>
        <p:spPr>
          <a:xfrm>
            <a:off x="838200" y="1413164"/>
            <a:ext cx="10515600" cy="4763799"/>
          </a:xfrm>
        </p:spPr>
        <p:txBody>
          <a:bodyPr>
            <a:normAutofit/>
          </a:bodyPr>
          <a:lstStyle/>
          <a:p>
            <a:pPr algn="just"/>
            <a:r>
              <a:rPr lang="fa-IR" dirty="0">
                <a:cs typeface="B Yagut" panose="00000400000000000000" pitchFamily="2" charset="-78"/>
              </a:rPr>
              <a:t>اگر شيردوش نوع سيلندري دستي است دسته ی آن  را  بكشيد و مكش ايجادكنيد كه ناراحت كننده نباشد و </a:t>
            </a:r>
            <a:r>
              <a:rPr lang="fa-IR" dirty="0" smtClean="0">
                <a:cs typeface="B Yagut" panose="00000400000000000000" pitchFamily="2" charset="-78"/>
              </a:rPr>
              <a:t>نگهداريد </a:t>
            </a:r>
            <a:r>
              <a:rPr lang="fa-IR" dirty="0">
                <a:cs typeface="B Yagut" panose="00000400000000000000" pitchFamily="2" charset="-78"/>
              </a:rPr>
              <a:t>تا شير به آهستگي جاري شود . اگر شیر جریان دارد لازم نيست پمپ كردن را ادامه دهيد. </a:t>
            </a:r>
            <a:endParaRPr lang="en-US" dirty="0" smtClean="0">
              <a:cs typeface="B Yagut" panose="00000400000000000000" pitchFamily="2" charset="-78"/>
            </a:endParaRPr>
          </a:p>
          <a:p>
            <a:pPr algn="just"/>
            <a:r>
              <a:rPr lang="fa-IR" dirty="0" smtClean="0">
                <a:cs typeface="B Yagut" panose="00000400000000000000" pitchFamily="2" charset="-78"/>
              </a:rPr>
              <a:t>اگر</a:t>
            </a:r>
            <a:r>
              <a:rPr lang="ar-SA" dirty="0" smtClean="0">
                <a:cs typeface="B Yagut" panose="00000400000000000000" pitchFamily="2" charset="-78"/>
              </a:rPr>
              <a:t> </a:t>
            </a:r>
            <a:r>
              <a:rPr lang="ar-SA" dirty="0">
                <a:cs typeface="B Yagut" panose="00000400000000000000" pitchFamily="2" charset="-78"/>
              </a:rPr>
              <a:t>با شيردوش مقدار ناچيزي شير بدست مي آيد، شيردوش را كنترل كنيد. روش دوشيدن را </a:t>
            </a:r>
            <a:r>
              <a:rPr lang="fa-IR" dirty="0">
                <a:cs typeface="B Yagut" panose="00000400000000000000" pitchFamily="2" charset="-78"/>
              </a:rPr>
              <a:t>کنترل کنید </a:t>
            </a:r>
            <a:r>
              <a:rPr lang="ar-SA" dirty="0">
                <a:cs typeface="B Yagut" panose="00000400000000000000" pitchFamily="2" charset="-78"/>
              </a:rPr>
              <a:t>و </a:t>
            </a:r>
            <a:r>
              <a:rPr lang="fa-IR" dirty="0">
                <a:cs typeface="B Yagut" panose="00000400000000000000" pitchFamily="2" charset="-78"/>
              </a:rPr>
              <a:t>اگر</a:t>
            </a:r>
            <a:r>
              <a:rPr lang="ar-SA" dirty="0">
                <a:cs typeface="B Yagut" panose="00000400000000000000" pitchFamily="2" charset="-78"/>
              </a:rPr>
              <a:t>لازم است رفلكس اكسي توسين را تحريك كنيد و به مادر نگوئيد كه او </a:t>
            </a:r>
            <a:r>
              <a:rPr lang="ar-SA" dirty="0" smtClean="0">
                <a:cs typeface="B Yagut" panose="00000400000000000000" pitchFamily="2" charset="-78"/>
              </a:rPr>
              <a:t>شيرندارد</a:t>
            </a:r>
            <a:endParaRPr lang="fa-IR" dirty="0" smtClean="0">
              <a:cs typeface="B Yagut" panose="00000400000000000000" pitchFamily="2" charset="-78"/>
            </a:endParaRPr>
          </a:p>
          <a:p>
            <a:pPr algn="just"/>
            <a:r>
              <a:rPr lang="ar-SA" dirty="0">
                <a:cs typeface="B Yagut" panose="00000400000000000000" pitchFamily="2" charset="-78"/>
              </a:rPr>
              <a:t>مطمئن شويد كه مادر مي تواند دستگاه را استريل </a:t>
            </a:r>
            <a:r>
              <a:rPr lang="ar-SA" dirty="0" smtClean="0">
                <a:cs typeface="B Yagut" panose="00000400000000000000" pitchFamily="2" charset="-78"/>
              </a:rPr>
              <a:t>كند</a:t>
            </a:r>
            <a:endParaRPr lang="fa-IR" dirty="0" smtClean="0">
              <a:cs typeface="B Yagut" panose="00000400000000000000" pitchFamily="2" charset="-78"/>
            </a:endParaRPr>
          </a:p>
          <a:p>
            <a:pPr algn="just"/>
            <a:r>
              <a:rPr lang="fa-IR" dirty="0">
                <a:cs typeface="B Yagut" panose="00000400000000000000" pitchFamily="2" charset="-78"/>
              </a:rPr>
              <a:t>ازشیردوش </a:t>
            </a:r>
            <a:r>
              <a:rPr lang="ar-SA" dirty="0">
                <a:cs typeface="B Yagut" panose="00000400000000000000" pitchFamily="2" charset="-78"/>
              </a:rPr>
              <a:t>دستي كه ته آن بادكنك لاستيكي دارد</a:t>
            </a:r>
            <a:r>
              <a:rPr lang="fa-IR" dirty="0">
                <a:cs typeface="B Yagut" panose="00000400000000000000" pitchFamily="2" charset="-78"/>
              </a:rPr>
              <a:t>(</a:t>
            </a:r>
            <a:r>
              <a:rPr lang="ar-SA" dirty="0">
                <a:cs typeface="B Yagut" panose="00000400000000000000" pitchFamily="2" charset="-78"/>
              </a:rPr>
              <a:t>و شكل بوق دوچرخه است</a:t>
            </a:r>
            <a:r>
              <a:rPr lang="fa-IR" dirty="0">
                <a:cs typeface="B Yagut" panose="00000400000000000000" pitchFamily="2" charset="-78"/>
              </a:rPr>
              <a:t>)</a:t>
            </a:r>
            <a:r>
              <a:rPr lang="ar-SA" dirty="0">
                <a:cs typeface="B Yagut" panose="00000400000000000000" pitchFamily="2" charset="-78"/>
              </a:rPr>
              <a:t> اس</a:t>
            </a:r>
            <a:r>
              <a:rPr lang="fa-IR" dirty="0">
                <a:cs typeface="B Yagut" panose="00000400000000000000" pitchFamily="2" charset="-78"/>
              </a:rPr>
              <a:t>تف</a:t>
            </a:r>
            <a:r>
              <a:rPr lang="ar-SA" dirty="0">
                <a:cs typeface="B Yagut" panose="00000400000000000000" pitchFamily="2" charset="-78"/>
              </a:rPr>
              <a:t>ا</a:t>
            </a:r>
            <a:r>
              <a:rPr lang="fa-IR" dirty="0">
                <a:cs typeface="B Yagut" panose="00000400000000000000" pitchFamily="2" charset="-78"/>
              </a:rPr>
              <a:t>ده</a:t>
            </a:r>
            <a:r>
              <a:rPr lang="ar-SA" dirty="0">
                <a:cs typeface="B Yagut" panose="00000400000000000000" pitchFamily="2" charset="-78"/>
              </a:rPr>
              <a:t> نكنيد. چون اولا "</a:t>
            </a:r>
            <a:r>
              <a:rPr lang="fa-IR" dirty="0">
                <a:cs typeface="B Yagut" panose="00000400000000000000" pitchFamily="2" charset="-78"/>
              </a:rPr>
              <a:t>نوک پستان را صدمه می </a:t>
            </a:r>
            <a:r>
              <a:rPr lang="fa-IR" dirty="0" smtClean="0">
                <a:cs typeface="B Yagut" panose="00000400000000000000" pitchFamily="2" charset="-78"/>
              </a:rPr>
              <a:t>زند،ثانیا" تمیز کردن آن مشکل است و ثالثا"</a:t>
            </a:r>
            <a:r>
              <a:rPr lang="ar-SA" dirty="0">
                <a:cs typeface="B Yagut" panose="00000400000000000000" pitchFamily="2" charset="-78"/>
              </a:rPr>
              <a:t>نمي توان شيرآنرا براي تغذيه شيرخوار به كاربرد.</a:t>
            </a:r>
            <a:r>
              <a:rPr lang="ar-SA" i="1" dirty="0">
                <a:cs typeface="B Yagut" panose="00000400000000000000" pitchFamily="2" charset="-78"/>
              </a:rPr>
              <a:t> </a:t>
            </a:r>
            <a:endParaRPr lang="fa-IR" dirty="0">
              <a:cs typeface="B Yagut" panose="00000400000000000000" pitchFamily="2" charset="-78"/>
            </a:endParaRPr>
          </a:p>
          <a:p>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16</a:t>
            </a:fld>
            <a:endParaRPr lang="fa-IR"/>
          </a:p>
        </p:txBody>
      </p:sp>
      <p:pic>
        <p:nvPicPr>
          <p:cNvPr id="6" name="E733316E">
            <a:hlinkClick r:id="" action="ppaction://media"/>
          </p:cNvPr>
          <p:cNvPicPr>
            <a:picLocks noChangeAspect="1"/>
          </p:cNvPicPr>
          <p:nvPr>
            <a:audioFile r:link="rId1"/>
            <p:extLst>
              <p:ext uri="{DAA4B4D4-6D71-4841-9C94-3DE7FCFB9230}">
                <p14:media xmlns:p14="http://schemas.microsoft.com/office/powerpoint/2010/main" r:embed="rId2">
                  <p14:trim end="17239"/>
                </p14:media>
              </p:ext>
            </p:extLst>
          </p:nvPr>
        </p:nvPicPr>
        <p:blipFill>
          <a:blip r:embed="rId4"/>
          <a:stretch>
            <a:fillRect/>
          </a:stretch>
        </p:blipFill>
        <p:spPr>
          <a:xfrm>
            <a:off x="11049000" y="5872163"/>
            <a:ext cx="609600" cy="609600"/>
          </a:xfrm>
          <a:prstGeom prst="rect">
            <a:avLst/>
          </a:prstGeom>
        </p:spPr>
      </p:pic>
    </p:spTree>
    <p:extLst>
      <p:ext uri="{BB962C8B-B14F-4D97-AF65-F5344CB8AC3E}">
        <p14:creationId xmlns:p14="http://schemas.microsoft.com/office/powerpoint/2010/main" val="2623226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 </a:t>
            </a:r>
            <a:r>
              <a:rPr lang="fa-IR" b="1" dirty="0">
                <a:cs typeface="B Yagut" panose="00000400000000000000" pitchFamily="2" charset="-78"/>
              </a:rPr>
              <a:t>شیر</a:t>
            </a:r>
            <a:r>
              <a:rPr lang="fa-IR" b="1" dirty="0"/>
              <a:t> </a:t>
            </a:r>
            <a:r>
              <a:rPr lang="fa-IR" b="1" dirty="0">
                <a:cs typeface="B Yagut" panose="00000400000000000000" pitchFamily="2" charset="-78"/>
              </a:rPr>
              <a:t>دوش </a:t>
            </a:r>
            <a:r>
              <a:rPr lang="fa-IR" b="1" dirty="0" smtClean="0">
                <a:cs typeface="B Yagut" panose="00000400000000000000" pitchFamily="2" charset="-78"/>
              </a:rPr>
              <a:t>برقی/پمپی:</a:t>
            </a:r>
            <a:endParaRPr lang="en-US" b="1" dirty="0">
              <a:cs typeface="B Yagut" panose="00000400000000000000" pitchFamily="2" charset="-78"/>
            </a:endParaRPr>
          </a:p>
        </p:txBody>
      </p:sp>
      <p:sp>
        <p:nvSpPr>
          <p:cNvPr id="3" name="Content Placeholder 2"/>
          <p:cNvSpPr>
            <a:spLocks noGrp="1"/>
          </p:cNvSpPr>
          <p:nvPr>
            <p:ph idx="1"/>
          </p:nvPr>
        </p:nvSpPr>
        <p:spPr>
          <a:xfrm>
            <a:off x="385763" y="1825625"/>
            <a:ext cx="10968037" cy="4351338"/>
          </a:xfrm>
        </p:spPr>
        <p:txBody>
          <a:bodyPr/>
          <a:lstStyle/>
          <a:p>
            <a:pPr>
              <a:buFont typeface="Wingdings" panose="05000000000000000000" pitchFamily="2" charset="2"/>
              <a:buChar char="ü"/>
            </a:pPr>
            <a:r>
              <a:rPr lang="fa-IR" dirty="0" smtClean="0">
                <a:cs typeface="B Yagut" panose="00000400000000000000" pitchFamily="2" charset="-78"/>
              </a:rPr>
              <a:t>شیر دوش دستی پمپی      شیر دوش برقی        شیر دوش دستی(شبیه بوق دوچرخه)</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17</a:t>
            </a:fld>
            <a:endParaRPr lang="fa-IR"/>
          </a:p>
        </p:txBody>
      </p:sp>
      <p:grpSp>
        <p:nvGrpSpPr>
          <p:cNvPr id="5" name="Group 4"/>
          <p:cNvGrpSpPr/>
          <p:nvPr/>
        </p:nvGrpSpPr>
        <p:grpSpPr>
          <a:xfrm>
            <a:off x="6096001" y="2714553"/>
            <a:ext cx="5257800" cy="2573481"/>
            <a:chOff x="0" y="0"/>
            <a:chExt cx="5031740" cy="1752600"/>
          </a:xfrm>
        </p:grpSpPr>
        <p:pic>
          <p:nvPicPr>
            <p:cNvPr id="6" name="Picture 5"/>
            <p:cNvPicPr/>
            <p:nvPr/>
          </p:nvPicPr>
          <p:blipFill>
            <a:blip r:embed="rId4"/>
            <a:stretch>
              <a:fillRect/>
            </a:stretch>
          </p:blipFill>
          <p:spPr>
            <a:xfrm>
              <a:off x="3307715" y="0"/>
              <a:ext cx="1724025" cy="1751330"/>
            </a:xfrm>
            <a:prstGeom prst="rect">
              <a:avLst/>
            </a:prstGeom>
          </p:spPr>
        </p:pic>
        <p:pic>
          <p:nvPicPr>
            <p:cNvPr id="7" name="Picture 6"/>
            <p:cNvPicPr/>
            <p:nvPr/>
          </p:nvPicPr>
          <p:blipFill>
            <a:blip r:embed="rId5"/>
            <a:stretch>
              <a:fillRect/>
            </a:stretch>
          </p:blipFill>
          <p:spPr>
            <a:xfrm>
              <a:off x="0" y="0"/>
              <a:ext cx="1802130" cy="1752600"/>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7322" y="2713619"/>
            <a:ext cx="1733981" cy="21431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225" y="2914510"/>
            <a:ext cx="1828800" cy="1371600"/>
          </a:xfrm>
          <a:prstGeom prst="rect">
            <a:avLst/>
          </a:prstGeom>
        </p:spPr>
      </p:pic>
      <p:pic>
        <p:nvPicPr>
          <p:cNvPr id="12" name="88A9A8A2">
            <a:hlinkClick r:id="" action="ppaction://media"/>
          </p:cNvPr>
          <p:cNvPicPr>
            <a:picLocks noChangeAspect="1"/>
          </p:cNvPicPr>
          <p:nvPr>
            <a:audioFile r:link="rId1"/>
            <p:extLst>
              <p:ext uri="{DAA4B4D4-6D71-4841-9C94-3DE7FCFB9230}">
                <p14:media xmlns:p14="http://schemas.microsoft.com/office/powerpoint/2010/main" r:embed="rId2">
                  <p14:trim st="14207"/>
                </p14:media>
              </p:ext>
            </p:extLst>
          </p:nvPr>
        </p:nvPicPr>
        <p:blipFill>
          <a:blip r:embed="rId8"/>
          <a:stretch>
            <a:fillRect/>
          </a:stretch>
        </p:blipFill>
        <p:spPr>
          <a:xfrm>
            <a:off x="11193462" y="5657057"/>
            <a:ext cx="609600" cy="609600"/>
          </a:xfrm>
          <a:prstGeom prst="rect">
            <a:avLst/>
          </a:prstGeom>
        </p:spPr>
      </p:pic>
    </p:spTree>
    <p:extLst>
      <p:ext uri="{BB962C8B-B14F-4D97-AF65-F5344CB8AC3E}">
        <p14:creationId xmlns:p14="http://schemas.microsoft.com/office/powerpoint/2010/main" val="2007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7309"/>
            <a:ext cx="10515600" cy="1053379"/>
          </a:xfrm>
        </p:spPr>
        <p:txBody>
          <a:bodyPr>
            <a:normAutofit fontScale="90000"/>
          </a:bodyPr>
          <a:lstStyle/>
          <a:p>
            <a:pPr marL="571500" indent="-571500">
              <a:buFont typeface="Wingdings" panose="05000000000000000000" pitchFamily="2" charset="2"/>
              <a:buChar char="v"/>
            </a:pPr>
            <a:r>
              <a:rPr lang="ar-SA" b="1" dirty="0">
                <a:cs typeface="B Yagut" panose="00000400000000000000" pitchFamily="2" charset="-78"/>
              </a:rPr>
              <a:t>مدت نگهداري شير دوشيده شده تازه براي شيرخوار سالم درخانه: </a:t>
            </a:r>
            <a:r>
              <a:rPr lang="en-US" dirty="0"/>
              <a:t/>
            </a:r>
            <a:br>
              <a:rPr lang="en-US" dirty="0"/>
            </a:br>
            <a:endParaRPr lang="fa-IR" dirty="0"/>
          </a:p>
        </p:txBody>
      </p:sp>
      <p:sp>
        <p:nvSpPr>
          <p:cNvPr id="3" name="Content Placeholder 2"/>
          <p:cNvSpPr>
            <a:spLocks noGrp="1"/>
          </p:cNvSpPr>
          <p:nvPr>
            <p:ph idx="1"/>
          </p:nvPr>
        </p:nvSpPr>
        <p:spPr>
          <a:xfrm>
            <a:off x="838200" y="1385455"/>
            <a:ext cx="10515600" cy="4791508"/>
          </a:xfrm>
        </p:spPr>
        <p:txBody>
          <a:bodyPr/>
          <a:lstStyle/>
          <a:p>
            <a:pPr marL="114300" indent="0">
              <a:buNone/>
            </a:pPr>
            <a:r>
              <a:rPr lang="fa-IR" dirty="0" smtClean="0">
                <a:cs typeface="B Nazanin" panose="00000400000000000000" pitchFamily="2" charset="-78"/>
              </a:rPr>
              <a:t> </a:t>
            </a:r>
            <a:endParaRPr lang="fa-IR" dirty="0">
              <a:cs typeface="B Nazanin" panose="00000400000000000000" pitchFamily="2" charset="-78"/>
            </a:endParaRPr>
          </a:p>
          <a:p>
            <a:pPr marL="216000" lvl="3" algn="just"/>
            <a:r>
              <a:rPr lang="fa-IR" sz="2800" dirty="0" smtClean="0">
                <a:cs typeface="B Yagut" panose="00000400000000000000" pitchFamily="2" charset="-78"/>
              </a:rPr>
              <a:t>در </a:t>
            </a:r>
            <a:r>
              <a:rPr lang="fa-IR" sz="2800" dirty="0">
                <a:cs typeface="B Yagut" panose="00000400000000000000" pitchFamily="2" charset="-78"/>
              </a:rPr>
              <a:t>دماي اتاق : در درجه حرارت 37-25 درجه سانتی گراد مدت 4 ساعت،  در درجه حرارت 25-15 درجه سانتی گراد مدت 8 ساعت، دردمای بالای 37 درجه نگه‌داري نشود</a:t>
            </a:r>
          </a:p>
          <a:p>
            <a:pPr marL="216000" lvl="3" algn="just"/>
            <a:r>
              <a:rPr lang="fa-IR" sz="2800" dirty="0">
                <a:cs typeface="B Yagut" panose="00000400000000000000" pitchFamily="2" charset="-78"/>
              </a:rPr>
              <a:t>در یخچال 4-2 درجه سانتیگراد : ظرف شیررا در سردترین قسمت یخچال قرار دهید. بسیاری از یخچال ها درجه حرارت پایدار ندارند. بنابراین بهتر است شیر طی 48 ساعت استفاده شود </a:t>
            </a:r>
          </a:p>
          <a:p>
            <a:pPr marL="216000" lvl="3" algn="just"/>
            <a:r>
              <a:rPr lang="fa-IR" sz="2800" dirty="0">
                <a:cs typeface="B Yagut" panose="00000400000000000000" pitchFamily="2" charset="-78"/>
              </a:rPr>
              <a:t>درفريزر: اگر فریزر درون یخچال است (جایخی یخچال) تا 2 هفته، در فریزرهاي  خانگي تا 3 ماه، و در فریزر مستقل با انجماد عمیق تا 6 ماه.</a:t>
            </a:r>
          </a:p>
          <a:p>
            <a:endParaRPr lang="fa-IR" dirty="0">
              <a:cs typeface="B Nazanin" panose="00000400000000000000" pitchFamily="2" charset="-78"/>
            </a:endParaRPr>
          </a:p>
          <a:p>
            <a:endParaRPr lang="fa-IR" dirty="0"/>
          </a:p>
        </p:txBody>
      </p:sp>
      <p:pic>
        <p:nvPicPr>
          <p:cNvPr id="6" name="5177495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8021" y="5702300"/>
            <a:ext cx="609600" cy="609600"/>
          </a:xfrm>
          <a:prstGeom prst="rect">
            <a:avLst/>
          </a:prstGeom>
        </p:spPr>
      </p:pic>
      <p:sp>
        <p:nvSpPr>
          <p:cNvPr id="4" name="Slide Number Placeholder 3"/>
          <p:cNvSpPr>
            <a:spLocks noGrp="1"/>
          </p:cNvSpPr>
          <p:nvPr>
            <p:ph type="sldNum" sz="quarter" idx="12"/>
          </p:nvPr>
        </p:nvSpPr>
        <p:spPr/>
        <p:txBody>
          <a:bodyPr/>
          <a:lstStyle/>
          <a:p>
            <a:fld id="{70E21490-485A-4841-B313-6C4582323CEB}" type="slidenum">
              <a:rPr lang="fa-IR" smtClean="0"/>
              <a:t>18</a:t>
            </a:fld>
            <a:endParaRPr lang="fa-IR"/>
          </a:p>
        </p:txBody>
      </p:sp>
    </p:spTree>
    <p:extLst>
      <p:ext uri="{BB962C8B-B14F-4D97-AF65-F5344CB8AC3E}">
        <p14:creationId xmlns:p14="http://schemas.microsoft.com/office/powerpoint/2010/main" val="3804816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anose="00000400000000000000" pitchFamily="2" charset="-78"/>
              </a:rPr>
              <a:t>مزایای تغذیه با  فنجان:</a:t>
            </a:r>
            <a:endParaRPr lang="en-US" b="1" dirty="0">
              <a:cs typeface="B Yagut" panose="00000400000000000000" pitchFamily="2" charset="-78"/>
            </a:endParaRPr>
          </a:p>
        </p:txBody>
      </p:sp>
      <p:sp>
        <p:nvSpPr>
          <p:cNvPr id="3" name="Content Placeholder 2"/>
          <p:cNvSpPr>
            <a:spLocks noGrp="1"/>
          </p:cNvSpPr>
          <p:nvPr>
            <p:ph idx="1"/>
          </p:nvPr>
        </p:nvSpPr>
        <p:spPr/>
        <p:txBody>
          <a:bodyPr>
            <a:normAutofit fontScale="92500"/>
          </a:bodyPr>
          <a:lstStyle/>
          <a:p>
            <a:pPr lvl="0" algn="just" fontAlgn="base"/>
            <a:r>
              <a:rPr lang="ar-SA" dirty="0">
                <a:cs typeface="B Yagut" panose="00000400000000000000" pitchFamily="2" charset="-78"/>
              </a:rPr>
              <a:t>تميز كردن فنجان با آب و صابون در صورتي كه امكان جوشاندن نباشد ، آسان است.  </a:t>
            </a:r>
            <a:endParaRPr lang="en-US" dirty="0">
              <a:cs typeface="B Yagut" panose="00000400000000000000" pitchFamily="2" charset="-78"/>
            </a:endParaRPr>
          </a:p>
          <a:p>
            <a:pPr lvl="0" algn="just" fontAlgn="base"/>
            <a:r>
              <a:rPr lang="ar-SA" dirty="0">
                <a:cs typeface="B Yagut" panose="00000400000000000000" pitchFamily="2" charset="-78"/>
              </a:rPr>
              <a:t>فنجان كمتر از بطري احتمال دارد به مدت طولاني همه جا حمل شود و به باكتري ها فرصت تكثير بدهد.</a:t>
            </a:r>
            <a:r>
              <a:rPr lang="ar-SA" i="1" dirty="0">
                <a:cs typeface="B Yagut" panose="00000400000000000000" pitchFamily="2" charset="-78"/>
              </a:rPr>
              <a:t> </a:t>
            </a:r>
            <a:endParaRPr lang="en-US" dirty="0">
              <a:cs typeface="B Yagut" panose="00000400000000000000" pitchFamily="2" charset="-78"/>
            </a:endParaRPr>
          </a:p>
          <a:p>
            <a:pPr lvl="0" algn="just" fontAlgn="base"/>
            <a:r>
              <a:rPr lang="ar-SA" dirty="0">
                <a:cs typeface="B Yagut" panose="00000400000000000000" pitchFamily="2" charset="-78"/>
              </a:rPr>
              <a:t>تغذيه با فنجان با احتمال كمتري كودك را در معرض ابتلا به اسهال ، عفونت ها و پوسيدگي دندان قرار مي دهد.  </a:t>
            </a:r>
            <a:endParaRPr lang="en-US" dirty="0">
              <a:cs typeface="B Yagut" panose="00000400000000000000" pitchFamily="2" charset="-78"/>
            </a:endParaRPr>
          </a:p>
          <a:p>
            <a:pPr lvl="0" algn="just" fontAlgn="base"/>
            <a:r>
              <a:rPr lang="ar-SA" dirty="0">
                <a:cs typeface="B Yagut" panose="00000400000000000000" pitchFamily="2" charset="-78"/>
              </a:rPr>
              <a:t>فنجان كنار كودك رها نمي شود تا خود او از آن تغذيه كند. كسي كه شيرخوار را با فنجان تغذيه مي كند او را  در بغل خود نگه مي دارد، به او نگاه مي كند و برخي از نيازهاي حسي و عاطفي او را </a:t>
            </a:r>
            <a:r>
              <a:rPr lang="ar-SA" dirty="0" smtClean="0">
                <a:cs typeface="B Yagut" panose="00000400000000000000" pitchFamily="2" charset="-78"/>
              </a:rPr>
              <a:t>ارضا </a:t>
            </a:r>
            <a:r>
              <a:rPr lang="ar-SA" dirty="0">
                <a:cs typeface="B Yagut" panose="00000400000000000000" pitchFamily="2" charset="-78"/>
              </a:rPr>
              <a:t>مي كند. </a:t>
            </a:r>
            <a:endParaRPr lang="en-US" dirty="0">
              <a:cs typeface="B Yagut" panose="00000400000000000000" pitchFamily="2" charset="-78"/>
            </a:endParaRPr>
          </a:p>
          <a:p>
            <a:pPr lvl="0" algn="just" fontAlgn="base"/>
            <a:r>
              <a:rPr lang="ar-SA" dirty="0">
                <a:cs typeface="B Yagut" panose="00000400000000000000" pitchFamily="2" charset="-78"/>
              </a:rPr>
              <a:t>فنجان ، مكيدن شير از پستان را براي شيرخوار مختل نمي كند.</a:t>
            </a:r>
            <a:r>
              <a:rPr lang="ar-SA" i="1" dirty="0">
                <a:cs typeface="B Yagut" panose="00000400000000000000" pitchFamily="2" charset="-78"/>
              </a:rPr>
              <a:t> </a:t>
            </a:r>
            <a:endParaRPr lang="en-US" dirty="0">
              <a:cs typeface="B Yagut" panose="00000400000000000000" pitchFamily="2" charset="-78"/>
            </a:endParaRPr>
          </a:p>
          <a:p>
            <a:pPr lvl="0" algn="just" fontAlgn="base"/>
            <a:r>
              <a:rPr lang="ar-SA" dirty="0">
                <a:cs typeface="B Yagut" panose="00000400000000000000" pitchFamily="2" charset="-78"/>
              </a:rPr>
              <a:t>با فنجان ، كودك مي تواند ميزان شير دريافتي خود را كنترل نمايد</a:t>
            </a:r>
            <a:r>
              <a:rPr lang="ar-SA" dirty="0"/>
              <a:t>. </a:t>
            </a:r>
            <a:r>
              <a:rPr lang="ar-SA" i="1" dirty="0"/>
              <a:t> </a:t>
            </a:r>
            <a:endParaRPr lang="en-US" dirty="0"/>
          </a:p>
          <a:p>
            <a:endParaRPr lang="en-US" dirty="0"/>
          </a:p>
        </p:txBody>
      </p:sp>
      <p:sp>
        <p:nvSpPr>
          <p:cNvPr id="4" name="Slide Number Placeholder 3"/>
          <p:cNvSpPr>
            <a:spLocks noGrp="1"/>
          </p:cNvSpPr>
          <p:nvPr>
            <p:ph type="sldNum" sz="quarter" idx="12"/>
          </p:nvPr>
        </p:nvSpPr>
        <p:spPr/>
        <p:txBody>
          <a:bodyPr/>
          <a:lstStyle/>
          <a:p>
            <a:fld id="{70E21490-485A-4841-B313-6C4582323CEB}" type="slidenum">
              <a:rPr lang="fa-IR" smtClean="0"/>
              <a:t>19</a:t>
            </a:fld>
            <a:endParaRPr lang="fa-IR"/>
          </a:p>
        </p:txBody>
      </p:sp>
      <p:pic>
        <p:nvPicPr>
          <p:cNvPr id="5" name="FB0035F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007100"/>
            <a:ext cx="609600" cy="609600"/>
          </a:xfrm>
          <a:prstGeom prst="rect">
            <a:avLst/>
          </a:prstGeom>
        </p:spPr>
      </p:pic>
    </p:spTree>
    <p:extLst>
      <p:ext uri="{BB962C8B-B14F-4D97-AF65-F5344CB8AC3E}">
        <p14:creationId xmlns:p14="http://schemas.microsoft.com/office/powerpoint/2010/main" val="1653528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586" y="498129"/>
            <a:ext cx="10515600" cy="432897"/>
          </a:xfrm>
        </p:spPr>
        <p:txBody>
          <a:bodyPr>
            <a:noAutofit/>
          </a:bodyPr>
          <a:lstStyle/>
          <a:p>
            <a:pPr algn="ctr"/>
            <a:r>
              <a:rPr lang="fa-IR" b="1" dirty="0" smtClean="0">
                <a:cs typeface="B Yagut" panose="00000400000000000000" pitchFamily="2" charset="-78"/>
              </a:rPr>
              <a:t>مشخصات سند</a:t>
            </a:r>
            <a:endParaRPr lang="fa-IR" b="1" dirty="0">
              <a:cs typeface="B Yagut" panose="000004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4904108"/>
              </p:ext>
            </p:extLst>
          </p:nvPr>
        </p:nvGraphicFramePr>
        <p:xfrm>
          <a:off x="838200" y="1081088"/>
          <a:ext cx="10515600" cy="6522720"/>
        </p:xfrm>
        <a:graphic>
          <a:graphicData uri="http://schemas.openxmlformats.org/drawingml/2006/table">
            <a:tbl>
              <a:tblPr rtl="1" firstRow="1" bandRow="1">
                <a:tableStyleId>{5C22544A-7EE6-4342-B048-85BDC9FD1C3A}</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674873">
                <a:tc>
                  <a:txBody>
                    <a:bodyPr/>
                    <a:lstStyle/>
                    <a:p>
                      <a:pPr marL="285750" indent="-285750" rtl="1">
                        <a:buFont typeface="Arial" panose="020B0604020202020204" pitchFamily="34" charset="0"/>
                        <a:buChar char="•"/>
                      </a:pPr>
                      <a:r>
                        <a:rPr lang="fa-IR" sz="2400" b="0" dirty="0" smtClean="0">
                          <a:solidFill>
                            <a:schemeClr val="tx1"/>
                          </a:solidFill>
                          <a:cs typeface="B Yagut" panose="00000400000000000000" pitchFamily="2" charset="-78"/>
                        </a:rPr>
                        <a:t>مشخصات بسته آموزشی </a:t>
                      </a:r>
                      <a:endParaRPr lang="fa-IR" sz="2400" b="0" dirty="0">
                        <a:solidFill>
                          <a:schemeClr val="tx1"/>
                        </a:solidFill>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0" dirty="0" smtClean="0">
                          <a:solidFill>
                            <a:schemeClr val="tx1"/>
                          </a:solidFill>
                          <a:cs typeface="B Yagut" panose="00000400000000000000" pitchFamily="2" charset="-78"/>
                        </a:rPr>
                        <a:t>مشخصات مدرس:</a:t>
                      </a:r>
                    </a:p>
                    <a:p>
                      <a:pPr rtl="1"/>
                      <a:endParaRPr lang="fa-IR" sz="2000" b="0" dirty="0"/>
                    </a:p>
                  </a:txBody>
                  <a:tcPr>
                    <a:noFill/>
                  </a:tcPr>
                </a:tc>
                <a:extLst>
                  <a:ext uri="{0D108BD9-81ED-4DB2-BD59-A6C34878D82A}">
                    <a16:rowId xmlns:a16="http://schemas.microsoft.com/office/drawing/2014/main" xmlns="" val="10000"/>
                  </a:ext>
                </a:extLst>
              </a:tr>
              <a:tr h="404924">
                <a:tc>
                  <a:txBody>
                    <a:bodyPr/>
                    <a:lstStyle/>
                    <a:p>
                      <a:pPr marL="285750" indent="-285750" rtl="1">
                        <a:buFont typeface="Arial" panose="020B0604020202020204" pitchFamily="34" charset="0"/>
                        <a:buChar char="•"/>
                      </a:pPr>
                      <a:r>
                        <a:rPr lang="fa-IR" sz="2400" b="0" dirty="0" smtClean="0">
                          <a:cs typeface="B Yagut" panose="00000400000000000000" pitchFamily="2" charset="-78"/>
                        </a:rPr>
                        <a:t>حیطه درس: مراقبتهای ادغام یافته کودک سالم</a:t>
                      </a:r>
                      <a:endParaRPr lang="fa-IR" sz="2400" b="0" dirty="0">
                        <a:cs typeface="B Yagut" panose="00000400000000000000" pitchFamily="2" charset="-78"/>
                      </a:endParaRPr>
                    </a:p>
                  </a:txBody>
                  <a:tcPr>
                    <a:noFill/>
                  </a:tcPr>
                </a:tc>
                <a:tc>
                  <a:txBody>
                    <a:bodyPr/>
                    <a:lstStyle/>
                    <a:p>
                      <a:pPr rtl="1"/>
                      <a:endParaRPr lang="fa-IR" sz="2400" b="0" dirty="0">
                        <a:cs typeface="B Yagut" panose="00000400000000000000" pitchFamily="2" charset="-78"/>
                      </a:endParaRPr>
                    </a:p>
                  </a:txBody>
                  <a:tcPr>
                    <a:noFill/>
                  </a:tcPr>
                </a:tc>
                <a:extLst>
                  <a:ext uri="{0D108BD9-81ED-4DB2-BD59-A6C34878D82A}">
                    <a16:rowId xmlns:a16="http://schemas.microsoft.com/office/drawing/2014/main" xmlns="" val="10001"/>
                  </a:ext>
                </a:extLst>
              </a:tr>
              <a:tr h="1052802">
                <a:tc>
                  <a:txBody>
                    <a:bodyPr/>
                    <a:lstStyle/>
                    <a:p>
                      <a:pPr marL="285750" indent="-285750" rtl="1">
                        <a:buFont typeface="Arial" panose="020B0604020202020204" pitchFamily="34" charset="0"/>
                        <a:buChar char="•"/>
                      </a:pPr>
                      <a:r>
                        <a:rPr lang="fa-IR" sz="2400" b="0" dirty="0" smtClean="0">
                          <a:cs typeface="B Yagut" panose="00000400000000000000" pitchFamily="2" charset="-78"/>
                        </a:rPr>
                        <a:t>تاریخ آخرین باز نگری:20-تیر-1399 </a:t>
                      </a:r>
                      <a:endParaRPr lang="fa-IR" sz="2400" b="0" dirty="0">
                        <a:cs typeface="B Yagut" panose="00000400000000000000" pitchFamily="2" charset="-78"/>
                      </a:endParaRPr>
                    </a:p>
                  </a:txBody>
                  <a:tcPr>
                    <a:noFill/>
                  </a:tcPr>
                </a:tc>
                <a:tc>
                  <a:txBody>
                    <a:bodyPr/>
                    <a:lstStyle/>
                    <a:p>
                      <a:pPr rtl="1"/>
                      <a:endParaRPr lang="fa-IR" sz="2400" b="0" dirty="0" smtClean="0">
                        <a:cs typeface="B Yagut" panose="00000400000000000000" pitchFamily="2" charset="-78"/>
                      </a:endParaRPr>
                    </a:p>
                    <a:p>
                      <a:pPr rtl="1"/>
                      <a:endParaRPr lang="fa-IR" sz="2400" b="0" dirty="0" smtClean="0">
                        <a:cs typeface="B Yagut" panose="00000400000000000000" pitchFamily="2" charset="-78"/>
                      </a:endParaRPr>
                    </a:p>
                    <a:p>
                      <a:pPr rtl="1"/>
                      <a:endParaRPr lang="fa-IR" sz="2400" b="0" dirty="0">
                        <a:cs typeface="B Yagut" panose="00000400000000000000" pitchFamily="2" charset="-78"/>
                      </a:endParaRPr>
                    </a:p>
                  </a:txBody>
                  <a:tcPr>
                    <a:noFill/>
                  </a:tcPr>
                </a:tc>
                <a:extLst>
                  <a:ext uri="{0D108BD9-81ED-4DB2-BD59-A6C34878D82A}">
                    <a16:rowId xmlns:a16="http://schemas.microsoft.com/office/drawing/2014/main" xmlns="" val="10002"/>
                  </a:ext>
                </a:extLst>
              </a:tr>
              <a:tr h="404924">
                <a:tc>
                  <a:txBody>
                    <a:bodyPr/>
                    <a:lstStyle/>
                    <a:p>
                      <a:pPr marL="285750" indent="-285750" rtl="1">
                        <a:buFont typeface="Arial" panose="020B0604020202020204" pitchFamily="34" charset="0"/>
                        <a:buChar char="•"/>
                      </a:pPr>
                      <a:r>
                        <a:rPr lang="fa-IR" sz="2400" b="0" dirty="0" smtClean="0">
                          <a:cs typeface="B Yagut" panose="00000400000000000000" pitchFamily="2" charset="-78"/>
                        </a:rPr>
                        <a:t>نوبت تهیه:2 </a:t>
                      </a:r>
                      <a:endParaRPr lang="fa-IR" sz="2400" b="0" dirty="0">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0" dirty="0" smtClean="0">
                          <a:cs typeface="B Yagut" panose="00000400000000000000" pitchFamily="2" charset="-78"/>
                        </a:rPr>
                        <a:t>نام و نام خانوادگی:سرشین نظری</a:t>
                      </a:r>
                    </a:p>
                  </a:txBody>
                  <a:tcPr>
                    <a:noFill/>
                  </a:tcPr>
                </a:tc>
                <a:extLst>
                  <a:ext uri="{0D108BD9-81ED-4DB2-BD59-A6C34878D82A}">
                    <a16:rowId xmlns:a16="http://schemas.microsoft.com/office/drawing/2014/main" xmlns="" val="10003"/>
                  </a:ext>
                </a:extLst>
              </a:tr>
              <a:tr h="404924">
                <a:tc>
                  <a:txBody>
                    <a:bodyPr/>
                    <a:lstStyle/>
                    <a:p>
                      <a:pPr marL="285750" indent="-285750" rtl="1">
                        <a:buFont typeface="Arial" panose="020B0604020202020204" pitchFamily="34" charset="0"/>
                        <a:buChar char="•"/>
                      </a:pPr>
                      <a:r>
                        <a:rPr lang="fa-IR" sz="2400" b="0" dirty="0" smtClean="0">
                          <a:cs typeface="B Yagut" panose="00000400000000000000" pitchFamily="2" charset="-78"/>
                        </a:rPr>
                        <a:t>نام فایل:</a:t>
                      </a:r>
                      <a:r>
                        <a:rPr lang="en-US" sz="2400" b="0" dirty="0" smtClean="0">
                          <a:cs typeface="B Yagut" panose="00000400000000000000" pitchFamily="2" charset="-78"/>
                        </a:rPr>
                        <a:t>MK-shire</a:t>
                      </a:r>
                      <a:r>
                        <a:rPr lang="en-US" sz="2400" b="0" baseline="0" dirty="0" smtClean="0">
                          <a:cs typeface="B Yagut" panose="00000400000000000000" pitchFamily="2" charset="-78"/>
                        </a:rPr>
                        <a:t> madar-edi16-3</a:t>
                      </a:r>
                      <a:endParaRPr lang="fa-IR" sz="2400" b="0" dirty="0">
                        <a:cs typeface="B Yagut" panose="00000400000000000000" pitchFamily="2" charset="-78"/>
                      </a:endParaRPr>
                    </a:p>
                  </a:txBody>
                  <a:tcPr>
                    <a:noFill/>
                  </a:tcPr>
                </a:tc>
                <a:tc>
                  <a:txBody>
                    <a:bodyPr/>
                    <a:lstStyle/>
                    <a:p>
                      <a:pPr marL="285750" indent="-285750" rtl="1">
                        <a:buFont typeface="Arial" panose="020B0604020202020204" pitchFamily="34" charset="0"/>
                        <a:buChar char="•"/>
                      </a:pPr>
                      <a:r>
                        <a:rPr lang="fa-IR" sz="2400" b="0" dirty="0" smtClean="0">
                          <a:cs typeface="B Yagut" panose="00000400000000000000" pitchFamily="2" charset="-78"/>
                        </a:rPr>
                        <a:t>مدرک تحصیلی:کارشناسی بهداشت عمومی</a:t>
                      </a:r>
                      <a:endParaRPr lang="fa-IR" sz="2400" b="0" dirty="0">
                        <a:cs typeface="B Yagut" panose="00000400000000000000" pitchFamily="2" charset="-78"/>
                      </a:endParaRPr>
                    </a:p>
                  </a:txBody>
                  <a:tcPr>
                    <a:noFill/>
                  </a:tcPr>
                </a:tc>
                <a:extLst>
                  <a:ext uri="{0D108BD9-81ED-4DB2-BD59-A6C34878D82A}">
                    <a16:rowId xmlns:a16="http://schemas.microsoft.com/office/drawing/2014/main" xmlns="" val="10004"/>
                  </a:ext>
                </a:extLst>
              </a:tr>
              <a:tr h="404924">
                <a:tc>
                  <a:txBody>
                    <a:bodyPr/>
                    <a:lstStyle/>
                    <a:p>
                      <a:pPr rtl="1"/>
                      <a:endParaRPr lang="fa-IR" sz="2400" b="0" dirty="0">
                        <a:cs typeface="B Yagut" panose="00000400000000000000" pitchFamily="2" charset="-78"/>
                      </a:endParaRPr>
                    </a:p>
                  </a:txBody>
                  <a:tcPr>
                    <a:noFill/>
                  </a:tcPr>
                </a:tc>
                <a:tc>
                  <a:txBody>
                    <a:bodyPr/>
                    <a:lstStyle/>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fa-IR" sz="2400" b="0" dirty="0" smtClean="0">
                          <a:cs typeface="B Yagut" panose="00000400000000000000" pitchFamily="2" charset="-78"/>
                        </a:rPr>
                        <a:t>موقعیت اشتغال سازمانی مدرس:مربی</a:t>
                      </a:r>
                    </a:p>
                  </a:txBody>
                  <a:tcPr>
                    <a:noFill/>
                  </a:tcPr>
                </a:tc>
                <a:extLst>
                  <a:ext uri="{0D108BD9-81ED-4DB2-BD59-A6C34878D82A}">
                    <a16:rowId xmlns:a16="http://schemas.microsoft.com/office/drawing/2014/main" xmlns="" val="10005"/>
                  </a:ext>
                </a:extLst>
              </a:tr>
              <a:tr h="1376741">
                <a:tc>
                  <a:txBody>
                    <a:bodyPr/>
                    <a:lstStyle/>
                    <a:p>
                      <a:pPr rtl="1"/>
                      <a:endParaRPr lang="fa-IR" sz="2400" b="0" dirty="0">
                        <a:cs typeface="B Yagut" panose="00000400000000000000" pitchFamily="2" charset="-78"/>
                      </a:endParaRPr>
                    </a:p>
                  </a:txBody>
                  <a:tcPr>
                    <a:noFill/>
                  </a:tcPr>
                </a:tc>
                <a:tc>
                  <a:txBody>
                    <a:bodyPr/>
                    <a:lstStyle/>
                    <a:p>
                      <a:pPr marL="285750" indent="-285750" algn="r">
                        <a:buFont typeface="Arial" panose="020B0604020202020204" pitchFamily="34" charset="0"/>
                        <a:buChar char="•"/>
                      </a:pPr>
                      <a:r>
                        <a:rPr lang="fa-IR" sz="2400" b="0" dirty="0" smtClean="0">
                          <a:cs typeface="B Yagut" panose="00000400000000000000" pitchFamily="2" charset="-78"/>
                        </a:rPr>
                        <a:t>مرکز آموزش بهورزی شهرستان جوانرود،                                                                            دانشگاه علوم پزشکی و خدمات بهداشتی درمانی کرمانشاه</a:t>
                      </a:r>
                    </a:p>
                    <a:p>
                      <a:pPr algn="r"/>
                      <a:r>
                        <a:rPr lang="fa-IR" sz="2400" b="0" dirty="0" smtClean="0">
                          <a:cs typeface="B Yagut" panose="00000400000000000000" pitchFamily="2" charset="-78"/>
                        </a:rPr>
                        <a:t>                                                                                </a:t>
                      </a:r>
                      <a:endParaRPr lang="fa-IR" sz="2400" b="0" dirty="0">
                        <a:cs typeface="B Yagut" panose="00000400000000000000" pitchFamily="2" charset="-78"/>
                      </a:endParaRPr>
                    </a:p>
                  </a:txBody>
                  <a:tcPr>
                    <a:noFill/>
                  </a:tcPr>
                </a:tc>
                <a:extLst>
                  <a:ext uri="{0D108BD9-81ED-4DB2-BD59-A6C34878D82A}">
                    <a16:rowId xmlns:a16="http://schemas.microsoft.com/office/drawing/2014/main" xmlns="" val="10006"/>
                  </a:ext>
                </a:extLst>
              </a:tr>
              <a:tr h="350934">
                <a:tc>
                  <a:txBody>
                    <a:bodyPr/>
                    <a:lstStyle/>
                    <a:p>
                      <a:pPr rtl="1"/>
                      <a:endParaRPr lang="fa-IR" sz="2000" dirty="0"/>
                    </a:p>
                  </a:txBody>
                  <a:tcPr>
                    <a:noFill/>
                  </a:tcPr>
                </a:tc>
                <a:tc>
                  <a:txBody>
                    <a:bodyPr/>
                    <a:lstStyle/>
                    <a:p>
                      <a:endParaRPr lang="fa-IR"/>
                    </a:p>
                  </a:txBody>
                  <a:tcPr>
                    <a:noFill/>
                  </a:tcPr>
                </a:tc>
                <a:extLst>
                  <a:ext uri="{0D108BD9-81ED-4DB2-BD59-A6C34878D82A}">
                    <a16:rowId xmlns:a16="http://schemas.microsoft.com/office/drawing/2014/main" xmlns="" val="10007"/>
                  </a:ext>
                </a:extLst>
              </a:tr>
              <a:tr h="350934">
                <a:tc>
                  <a:txBody>
                    <a:bodyPr/>
                    <a:lstStyle/>
                    <a:p>
                      <a:pPr rtl="1"/>
                      <a:endParaRPr lang="fa-IR" sz="2000" dirty="0"/>
                    </a:p>
                  </a:txBody>
                  <a:tcPr>
                    <a:noFill/>
                  </a:tcPr>
                </a:tc>
                <a:tc>
                  <a:txBody>
                    <a:bodyPr/>
                    <a:lstStyle/>
                    <a:p>
                      <a:endParaRPr lang="fa-IR" dirty="0"/>
                    </a:p>
                  </a:txBody>
                  <a:tcPr>
                    <a:noFill/>
                  </a:tcPr>
                </a:tc>
                <a:extLst>
                  <a:ext uri="{0D108BD9-81ED-4DB2-BD59-A6C34878D82A}">
                    <a16:rowId xmlns:a16="http://schemas.microsoft.com/office/drawing/2014/main" xmlns="" val="10008"/>
                  </a:ext>
                </a:extLst>
              </a:tr>
              <a:tr h="350934">
                <a:tc>
                  <a:txBody>
                    <a:bodyPr/>
                    <a:lstStyle/>
                    <a:p>
                      <a:pPr rtl="1"/>
                      <a:endParaRPr lang="fa-IR" sz="2000"/>
                    </a:p>
                  </a:txBody>
                  <a:tcPr>
                    <a:noFill/>
                  </a:tcPr>
                </a:tc>
                <a:tc>
                  <a:txBody>
                    <a:bodyPr/>
                    <a:lstStyle/>
                    <a:p>
                      <a:endParaRPr lang="fa-IR" dirty="0"/>
                    </a:p>
                  </a:txBody>
                  <a:tcPr>
                    <a:noFill/>
                  </a:tcPr>
                </a:tc>
                <a:extLst>
                  <a:ext uri="{0D108BD9-81ED-4DB2-BD59-A6C34878D82A}">
                    <a16:rowId xmlns:a16="http://schemas.microsoft.com/office/drawing/2014/main" xmlns="" val="10009"/>
                  </a:ext>
                </a:extLst>
              </a:tr>
            </a:tbl>
          </a:graphicData>
        </a:graphic>
      </p:graphicFrame>
      <p:graphicFrame>
        <p:nvGraphicFramePr>
          <p:cNvPr id="3" name="Object 2"/>
          <p:cNvGraphicFramePr>
            <a:graphicFrameLocks noChangeAspect="1"/>
          </p:cNvGraphicFramePr>
          <p:nvPr>
            <p:extLst/>
          </p:nvPr>
        </p:nvGraphicFramePr>
        <p:xfrm>
          <a:off x="1828800" y="1674421"/>
          <a:ext cx="2660073" cy="1662544"/>
        </p:xfrm>
        <a:graphic>
          <a:graphicData uri="http://schemas.openxmlformats.org/presentationml/2006/ole">
            <mc:AlternateContent xmlns:mc="http://schemas.openxmlformats.org/markup-compatibility/2006">
              <mc:Choice xmlns:v="urn:schemas-microsoft-com:vml" Requires="v">
                <p:oleObj spid="_x0000_s1232" name="Acrobat Document" r:id="rId5" imgW="3762265" imgH="5067096" progId="AcroExch.Document.11">
                  <p:embed/>
                </p:oleObj>
              </mc:Choice>
              <mc:Fallback>
                <p:oleObj name="Acrobat Document" r:id="rId5" imgW="3762265" imgH="5067096" progId="AcroExch.Document.11">
                  <p:embed/>
                  <p:pic>
                    <p:nvPicPr>
                      <p:cNvPr id="0" name=""/>
                      <p:cNvPicPr/>
                      <p:nvPr/>
                    </p:nvPicPr>
                    <p:blipFill>
                      <a:blip r:embed="rId6"/>
                      <a:stretch>
                        <a:fillRect/>
                      </a:stretch>
                    </p:blipFill>
                    <p:spPr>
                      <a:xfrm>
                        <a:off x="1828800" y="1674421"/>
                        <a:ext cx="2660073" cy="1662544"/>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70E21490-485A-4841-B313-6C4582323CEB}" type="slidenum">
              <a:rPr lang="fa-IR" smtClean="0"/>
              <a:t>2</a:t>
            </a:fld>
            <a:endParaRPr lang="fa-IR"/>
          </a:p>
        </p:txBody>
      </p:sp>
      <p:pic>
        <p:nvPicPr>
          <p:cNvPr id="6" name="C45FA0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84766" y="5829243"/>
            <a:ext cx="609600" cy="609600"/>
          </a:xfrm>
          <a:prstGeom prst="rect">
            <a:avLst/>
          </a:prstGeom>
        </p:spPr>
      </p:pic>
    </p:spTree>
    <p:extLst>
      <p:ext uri="{BB962C8B-B14F-4D97-AF65-F5344CB8AC3E}">
        <p14:creationId xmlns:p14="http://schemas.microsoft.com/office/powerpoint/2010/main" val="197530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0948"/>
          </a:xfrm>
        </p:spPr>
        <p:txBody>
          <a:bodyPr>
            <a:normAutofit fontScale="90000"/>
          </a:bodyPr>
          <a:lstStyle/>
          <a:p>
            <a:r>
              <a:rPr lang="fa-IR" sz="4900" b="1" dirty="0" smtClean="0">
                <a:cs typeface="B Yagut" panose="00000400000000000000" pitchFamily="2" charset="-78"/>
              </a:rPr>
              <a:t>نحوه تغذیه با فنجان:</a:t>
            </a:r>
            <a:r>
              <a:rPr lang="fa-IR" dirty="0">
                <a:cs typeface="B Yagut" panose="00000400000000000000" pitchFamily="2" charset="-78"/>
              </a:rPr>
              <a:t/>
            </a:r>
            <a:br>
              <a:rPr lang="fa-IR" dirty="0">
                <a:cs typeface="B Yagut" panose="00000400000000000000" pitchFamily="2" charset="-78"/>
              </a:rPr>
            </a:br>
            <a:endParaRPr lang="fa-IR" dirty="0"/>
          </a:p>
        </p:txBody>
      </p:sp>
      <p:sp>
        <p:nvSpPr>
          <p:cNvPr id="3" name="Content Placeholder 2"/>
          <p:cNvSpPr>
            <a:spLocks noGrp="1"/>
          </p:cNvSpPr>
          <p:nvPr>
            <p:ph idx="1"/>
          </p:nvPr>
        </p:nvSpPr>
        <p:spPr>
          <a:xfrm>
            <a:off x="838200" y="1136074"/>
            <a:ext cx="10515600" cy="5040889"/>
          </a:xfrm>
        </p:spPr>
        <p:txBody>
          <a:bodyPr>
            <a:normAutofit fontScale="62500" lnSpcReduction="20000"/>
          </a:bodyPr>
          <a:lstStyle/>
          <a:p>
            <a:pPr>
              <a:lnSpc>
                <a:spcPct val="120000"/>
              </a:lnSpc>
            </a:pPr>
            <a:r>
              <a:rPr lang="fa-IR" sz="3800" dirty="0" smtClean="0">
                <a:cs typeface="B Yagut" panose="00000400000000000000" pitchFamily="2" charset="-78"/>
              </a:rPr>
              <a:t>دست </a:t>
            </a:r>
            <a:r>
              <a:rPr lang="fa-IR" sz="3800" dirty="0">
                <a:cs typeface="B Yagut" panose="00000400000000000000" pitchFamily="2" charset="-78"/>
              </a:rPr>
              <a:t>هاي او را در ملافه اي (مثل قنداق ) بپيچيد تا به فنجان دست نزند.</a:t>
            </a:r>
          </a:p>
          <a:p>
            <a:pPr>
              <a:lnSpc>
                <a:spcPct val="120000"/>
              </a:lnSpc>
            </a:pPr>
            <a:r>
              <a:rPr lang="fa-IR" sz="3800" dirty="0">
                <a:cs typeface="B Yagut" panose="00000400000000000000" pitchFamily="2" charset="-78"/>
              </a:rPr>
              <a:t>پيش بندي روي لباس شيرخوار بيندازيد. </a:t>
            </a:r>
          </a:p>
          <a:p>
            <a:pPr>
              <a:lnSpc>
                <a:spcPct val="120000"/>
              </a:lnSpc>
            </a:pPr>
            <a:r>
              <a:rPr lang="fa-IR" sz="3800" dirty="0">
                <a:cs typeface="B Yagut" panose="00000400000000000000" pitchFamily="2" charset="-78"/>
              </a:rPr>
              <a:t>دست هايتان را بشوئيد . </a:t>
            </a:r>
          </a:p>
          <a:p>
            <a:pPr>
              <a:lnSpc>
                <a:spcPct val="120000"/>
              </a:lnSpc>
            </a:pPr>
            <a:r>
              <a:rPr lang="fa-IR" sz="3800" dirty="0">
                <a:cs typeface="B Yagut" panose="00000400000000000000" pitchFamily="2" charset="-78"/>
              </a:rPr>
              <a:t>شيرخوار را به حالت نشسته يا نيمه نشسته روي دامن خود نگه داريد.</a:t>
            </a:r>
          </a:p>
          <a:p>
            <a:pPr>
              <a:lnSpc>
                <a:spcPct val="120000"/>
              </a:lnSpc>
            </a:pPr>
            <a:r>
              <a:rPr lang="fa-IR" sz="3800" dirty="0">
                <a:cs typeface="B Yagut" panose="00000400000000000000" pitchFamily="2" charset="-78"/>
              </a:rPr>
              <a:t>شير را به اندازه محاسبه  شده براي هر وعده در فنجان بريزيد. (نحوه محاسبه را در راهنما </a:t>
            </a:r>
            <a:r>
              <a:rPr lang="fa-IR" sz="3800" dirty="0" smtClean="0">
                <a:cs typeface="B Yagut" panose="00000400000000000000" pitchFamily="2" charset="-78"/>
              </a:rPr>
              <a:t>ی بوکلت کودک سالم ببينيد</a:t>
            </a:r>
            <a:r>
              <a:rPr lang="fa-IR" sz="3800" dirty="0">
                <a:cs typeface="B Yagut" panose="00000400000000000000" pitchFamily="2" charset="-78"/>
              </a:rPr>
              <a:t>) </a:t>
            </a:r>
          </a:p>
          <a:p>
            <a:pPr>
              <a:lnSpc>
                <a:spcPct val="120000"/>
              </a:lnSpc>
            </a:pPr>
            <a:r>
              <a:rPr lang="fa-IR" sz="3800" dirty="0">
                <a:cs typeface="B Yagut" panose="00000400000000000000" pitchFamily="2" charset="-78"/>
              </a:rPr>
              <a:t>فنجان را به آرامي روي لب پائين شيرخوار قرار دهيد.و فنجان را كمي كج كنيد</a:t>
            </a:r>
          </a:p>
          <a:p>
            <a:pPr>
              <a:lnSpc>
                <a:spcPct val="120000"/>
              </a:lnSpc>
            </a:pPr>
            <a:r>
              <a:rPr lang="fa-IR" sz="3800" dirty="0">
                <a:cs typeface="B Yagut" panose="00000400000000000000" pitchFamily="2" charset="-78"/>
              </a:rPr>
              <a:t>شيرخوار هوشيار شده، دهان و چشم هاي خود را باز مي كند، بگذاريد خودش شير را با زبانش به داخل دهان ببرد و بنوشد </a:t>
            </a:r>
          </a:p>
          <a:p>
            <a:pPr>
              <a:lnSpc>
                <a:spcPct val="120000"/>
              </a:lnSpc>
            </a:pPr>
            <a:r>
              <a:rPr lang="fa-IR" sz="3800" dirty="0">
                <a:cs typeface="B Yagut" panose="00000400000000000000" pitchFamily="2" charset="-78"/>
              </a:rPr>
              <a:t>شير را به داخل دهان شيرخوار نريزيد. فقط فنجان را در تماس با  لب هايش نگه داريد و بگذاريد خود او آن را بنوشد.</a:t>
            </a:r>
          </a:p>
          <a:p>
            <a:endParaRPr lang="fa-IR" dirty="0"/>
          </a:p>
        </p:txBody>
      </p:sp>
      <p:pic>
        <p:nvPicPr>
          <p:cNvPr id="5" name="B9F408B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872163"/>
            <a:ext cx="609600" cy="609600"/>
          </a:xfrm>
          <a:prstGeom prst="rect">
            <a:avLst/>
          </a:prstGeom>
        </p:spPr>
      </p:pic>
      <p:sp>
        <p:nvSpPr>
          <p:cNvPr id="4" name="Slide Number Placeholder 3"/>
          <p:cNvSpPr>
            <a:spLocks noGrp="1"/>
          </p:cNvSpPr>
          <p:nvPr>
            <p:ph type="sldNum" sz="quarter" idx="12"/>
          </p:nvPr>
        </p:nvSpPr>
        <p:spPr/>
        <p:txBody>
          <a:bodyPr/>
          <a:lstStyle/>
          <a:p>
            <a:fld id="{70E21490-485A-4841-B313-6C4582323CEB}" type="slidenum">
              <a:rPr lang="fa-IR" smtClean="0"/>
              <a:t>20</a:t>
            </a:fld>
            <a:endParaRPr lang="fa-IR"/>
          </a:p>
        </p:txBody>
      </p:sp>
    </p:spTree>
    <p:extLst>
      <p:ext uri="{BB962C8B-B14F-4D97-AF65-F5344CB8AC3E}">
        <p14:creationId xmlns:p14="http://schemas.microsoft.com/office/powerpoint/2010/main" val="1660147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flipH="1">
            <a:off x="5199810" y="0"/>
            <a:ext cx="6892106" cy="68580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4" y="-139890"/>
            <a:ext cx="5199810" cy="71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0E21490-485A-4841-B313-6C4582323CEB}" type="slidenum">
              <a:rPr lang="fa-IR" smtClean="0"/>
              <a:t>21</a:t>
            </a:fld>
            <a:endParaRPr lang="fa-IR"/>
          </a:p>
        </p:txBody>
      </p:sp>
    </p:spTree>
    <p:extLst>
      <p:ext uri="{BB962C8B-B14F-4D97-AF65-F5344CB8AC3E}">
        <p14:creationId xmlns:p14="http://schemas.microsoft.com/office/powerpoint/2010/main" val="641046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p:spPr>
        <p:txBody>
          <a:bodyPr>
            <a:normAutofit fontScale="90000"/>
          </a:bodyPr>
          <a:lstStyle/>
          <a:p>
            <a:r>
              <a:rPr lang="ar-SA" b="1" dirty="0">
                <a:cs typeface="B Yagut" panose="00000400000000000000" pitchFamily="2" charset="-78"/>
              </a:rPr>
              <a:t>مقدار شيري كه بايد به شيرخوار بدهيد :</a:t>
            </a:r>
            <a:r>
              <a:rPr lang="ar-SA" dirty="0">
                <a:cs typeface="B Yagut" panose="00000400000000000000" pitchFamily="2" charset="-78"/>
              </a:rPr>
              <a:t> </a:t>
            </a:r>
            <a:r>
              <a:rPr lang="ar-SA" dirty="0"/>
              <a:t> </a:t>
            </a:r>
            <a:r>
              <a:rPr lang="en-US" dirty="0"/>
              <a:t/>
            </a:r>
            <a:br>
              <a:rPr lang="en-US" dirty="0"/>
            </a:br>
            <a:endParaRPr lang="en-US" dirty="0"/>
          </a:p>
        </p:txBody>
      </p:sp>
      <p:sp>
        <p:nvSpPr>
          <p:cNvPr id="3" name="Content Placeholder 2"/>
          <p:cNvSpPr>
            <a:spLocks noGrp="1"/>
          </p:cNvSpPr>
          <p:nvPr>
            <p:ph idx="1"/>
          </p:nvPr>
        </p:nvSpPr>
        <p:spPr>
          <a:xfrm>
            <a:off x="838200" y="1163782"/>
            <a:ext cx="10515600" cy="5013181"/>
          </a:xfrm>
        </p:spPr>
        <p:txBody>
          <a:bodyPr>
            <a:normAutofit/>
          </a:bodyPr>
          <a:lstStyle/>
          <a:p>
            <a:pPr lvl="0" algn="just" fontAlgn="base">
              <a:buFont typeface="Wingdings" panose="05000000000000000000" pitchFamily="2" charset="2"/>
              <a:buChar char="ü"/>
            </a:pPr>
            <a:r>
              <a:rPr lang="ar-SA" dirty="0" smtClean="0">
                <a:cs typeface="B Yagut" panose="00000400000000000000" pitchFamily="2" charset="-78"/>
              </a:rPr>
              <a:t>به </a:t>
            </a:r>
            <a:r>
              <a:rPr lang="ar-SA" dirty="0">
                <a:cs typeface="B Yagut" panose="00000400000000000000" pitchFamily="2" charset="-78"/>
              </a:rPr>
              <a:t>شيرخواراني كه وزني كمتر از </a:t>
            </a:r>
            <a:r>
              <a:rPr lang="fa-IR" dirty="0" smtClean="0">
                <a:cs typeface="B Yagut" panose="00000400000000000000" pitchFamily="2" charset="-78"/>
              </a:rPr>
              <a:t>2.5</a:t>
            </a:r>
            <a:r>
              <a:rPr lang="ar-SA" dirty="0" smtClean="0">
                <a:cs typeface="B Yagut" panose="00000400000000000000" pitchFamily="2" charset="-78"/>
              </a:rPr>
              <a:t>كيلوگرم </a:t>
            </a:r>
            <a:r>
              <a:rPr lang="ar-SA" dirty="0">
                <a:cs typeface="B Yagut" panose="00000400000000000000" pitchFamily="2" charset="-78"/>
              </a:rPr>
              <a:t>هنگام تولد دارند </a:t>
            </a:r>
            <a:r>
              <a:rPr lang="en-US" i="1" dirty="0">
                <a:cs typeface="B Yagut" panose="00000400000000000000" pitchFamily="2" charset="-78"/>
              </a:rPr>
              <a:t>(LBW)</a:t>
            </a:r>
            <a:r>
              <a:rPr lang="ar-SA" dirty="0">
                <a:cs typeface="B Yagut" panose="00000400000000000000" pitchFamily="2" charset="-78"/>
              </a:rPr>
              <a:t> :</a:t>
            </a:r>
            <a:r>
              <a:rPr lang="ar-SA" i="1" dirty="0">
                <a:cs typeface="B Yagut" panose="00000400000000000000" pitchFamily="2" charset="-78"/>
              </a:rPr>
              <a:t> </a:t>
            </a:r>
            <a:endParaRPr lang="en-US" dirty="0">
              <a:cs typeface="B Yagut" panose="00000400000000000000" pitchFamily="2" charset="-78"/>
            </a:endParaRPr>
          </a:p>
          <a:p>
            <a:pPr marL="216000" lvl="1" algn="just" fontAlgn="base"/>
            <a:r>
              <a:rPr lang="ar-SA" sz="2800" dirty="0">
                <a:cs typeface="B Yagut" panose="00000400000000000000" pitchFamily="2" charset="-78"/>
              </a:rPr>
              <a:t>با </a:t>
            </a:r>
            <a:r>
              <a:rPr lang="fa-IR" sz="2800" dirty="0" smtClean="0">
                <a:cs typeface="B Yagut" panose="00000400000000000000" pitchFamily="2" charset="-78"/>
              </a:rPr>
              <a:t>60</a:t>
            </a:r>
            <a:r>
              <a:rPr lang="ar-SA" sz="2800" dirty="0" smtClean="0">
                <a:cs typeface="B Yagut" panose="00000400000000000000" pitchFamily="2" charset="-78"/>
              </a:rPr>
              <a:t> </a:t>
            </a:r>
            <a:r>
              <a:rPr lang="ar-SA" sz="2800" dirty="0">
                <a:cs typeface="B Yagut" panose="00000400000000000000" pitchFamily="2" charset="-78"/>
              </a:rPr>
              <a:t>ميلي ليتر شير براي هر كيلوگرم وزن بدن شروع كنيد. </a:t>
            </a:r>
            <a:endParaRPr lang="en-US" sz="2800" dirty="0">
              <a:cs typeface="B Yagut" panose="00000400000000000000" pitchFamily="2" charset="-78"/>
            </a:endParaRPr>
          </a:p>
          <a:p>
            <a:pPr marL="216000" lvl="1" algn="just" fontAlgn="base"/>
            <a:r>
              <a:rPr lang="ar-SA" sz="2800" dirty="0">
                <a:cs typeface="B Yagut" panose="00000400000000000000" pitchFamily="2" charset="-78"/>
              </a:rPr>
              <a:t>حجم كل شير را به </a:t>
            </a:r>
            <a:r>
              <a:rPr lang="ar-SA" sz="2800" dirty="0" smtClean="0">
                <a:cs typeface="B Yagut" panose="00000400000000000000" pitchFamily="2" charset="-78"/>
              </a:rPr>
              <a:t>ميزان</a:t>
            </a:r>
            <a:r>
              <a:rPr lang="fa-IR" sz="2800" dirty="0" smtClean="0">
                <a:cs typeface="B Yagut" panose="00000400000000000000" pitchFamily="2" charset="-78"/>
              </a:rPr>
              <a:t>20</a:t>
            </a:r>
            <a:r>
              <a:rPr lang="ar-SA" sz="2800" dirty="0" smtClean="0">
                <a:cs typeface="B Yagut" panose="00000400000000000000" pitchFamily="2" charset="-78"/>
              </a:rPr>
              <a:t> </a:t>
            </a:r>
            <a:r>
              <a:rPr lang="ar-SA" sz="2800" dirty="0">
                <a:cs typeface="B Yagut" panose="00000400000000000000" pitchFamily="2" charset="-78"/>
              </a:rPr>
              <a:t>ميلي ليتر به ازاء هر كيلوگرم وزن بدن در روز افزايش دهيد تا وقتي كه شيرخوار كلاٌ </a:t>
            </a:r>
            <a:r>
              <a:rPr lang="fa-IR" sz="2800" dirty="0" smtClean="0">
                <a:cs typeface="B Yagut" panose="00000400000000000000" pitchFamily="2" charset="-78"/>
              </a:rPr>
              <a:t>200</a:t>
            </a:r>
            <a:r>
              <a:rPr lang="ar-SA" sz="2800" dirty="0" smtClean="0">
                <a:cs typeface="B Yagut" panose="00000400000000000000" pitchFamily="2" charset="-78"/>
              </a:rPr>
              <a:t> </a:t>
            </a:r>
            <a:r>
              <a:rPr lang="ar-SA" sz="2800" dirty="0">
                <a:cs typeface="B Yagut" panose="00000400000000000000" pitchFamily="2" charset="-78"/>
              </a:rPr>
              <a:t>ميلي ليتر شير به ازاء هر كيلوگرم وزن بدن در روز دريافت كند. </a:t>
            </a:r>
            <a:endParaRPr lang="en-US" sz="2800" dirty="0">
              <a:cs typeface="B Yagut" panose="00000400000000000000" pitchFamily="2" charset="-78"/>
            </a:endParaRPr>
          </a:p>
          <a:p>
            <a:pPr marL="216000" lvl="1" algn="just" fontAlgn="base"/>
            <a:r>
              <a:rPr lang="ar-SA" sz="2800" dirty="0">
                <a:cs typeface="B Yagut" panose="00000400000000000000" pitchFamily="2" charset="-78"/>
              </a:rPr>
              <a:t>اين مقدار شير را به </a:t>
            </a:r>
            <a:r>
              <a:rPr lang="fa-IR" sz="2800" dirty="0" smtClean="0">
                <a:cs typeface="B Yagut" panose="00000400000000000000" pitchFamily="2" charset="-78"/>
              </a:rPr>
              <a:t>12-8</a:t>
            </a:r>
            <a:r>
              <a:rPr lang="ar-SA" sz="2800" dirty="0" smtClean="0">
                <a:cs typeface="B Yagut" panose="00000400000000000000" pitchFamily="2" charset="-78"/>
              </a:rPr>
              <a:t> </a:t>
            </a:r>
            <a:r>
              <a:rPr lang="ar-SA" sz="2800" dirty="0">
                <a:cs typeface="B Yagut" panose="00000400000000000000" pitchFamily="2" charset="-78"/>
              </a:rPr>
              <a:t>وعده تقسيم كنيد، يعني هر </a:t>
            </a:r>
            <a:r>
              <a:rPr lang="fa-IR" sz="2800" dirty="0" smtClean="0">
                <a:cs typeface="B Yagut" panose="00000400000000000000" pitchFamily="2" charset="-78"/>
              </a:rPr>
              <a:t>3-2</a:t>
            </a:r>
            <a:r>
              <a:rPr lang="ar-SA" sz="2800" dirty="0" smtClean="0">
                <a:cs typeface="B Yagut" panose="00000400000000000000" pitchFamily="2" charset="-78"/>
              </a:rPr>
              <a:t> </a:t>
            </a:r>
            <a:r>
              <a:rPr lang="ar-SA" sz="2800" dirty="0">
                <a:cs typeface="B Yagut" panose="00000400000000000000" pitchFamily="2" charset="-78"/>
              </a:rPr>
              <a:t>ساعت يك بار تغذيه شود .  </a:t>
            </a:r>
            <a:endParaRPr lang="en-US" sz="2800" dirty="0">
              <a:cs typeface="B Yagut" panose="00000400000000000000" pitchFamily="2" charset="-78"/>
            </a:endParaRPr>
          </a:p>
          <a:p>
            <a:pPr marL="216000" lvl="1" algn="just" fontAlgn="base"/>
            <a:r>
              <a:rPr lang="ar-SA" sz="2800" dirty="0">
                <a:cs typeface="B Yagut" panose="00000400000000000000" pitchFamily="2" charset="-78"/>
              </a:rPr>
              <a:t>به شيردهي ادامه دهيد تا اين كه وزن شيرخوار به </a:t>
            </a:r>
            <a:r>
              <a:rPr lang="fa-IR" sz="2800" dirty="0" smtClean="0">
                <a:cs typeface="B Yagut" panose="00000400000000000000" pitchFamily="2" charset="-78"/>
              </a:rPr>
              <a:t>1800</a:t>
            </a:r>
            <a:r>
              <a:rPr lang="ar-SA" sz="2800" dirty="0" smtClean="0">
                <a:cs typeface="B Yagut" panose="00000400000000000000" pitchFamily="2" charset="-78"/>
              </a:rPr>
              <a:t> </a:t>
            </a:r>
            <a:r>
              <a:rPr lang="ar-SA" sz="2800" dirty="0">
                <a:cs typeface="B Yagut" panose="00000400000000000000" pitchFamily="2" charset="-78"/>
              </a:rPr>
              <a:t>گرم يا بيشتر برسد و تغذيه با شيرمادر بطور كامل انجام شود. </a:t>
            </a:r>
            <a:endParaRPr lang="en-US" sz="2800" dirty="0">
              <a:cs typeface="B Yagut" panose="00000400000000000000" pitchFamily="2" charset="-78"/>
            </a:endParaRPr>
          </a:p>
          <a:p>
            <a:pPr lvl="0" algn="just" fontAlgn="base"/>
            <a:r>
              <a:rPr lang="ar-SA" dirty="0">
                <a:cs typeface="B Yagut" panose="00000400000000000000" pitchFamily="2" charset="-78"/>
              </a:rPr>
              <a:t>دريافت شير </a:t>
            </a:r>
            <a:r>
              <a:rPr lang="fa-IR" dirty="0" smtClean="0">
                <a:cs typeface="B Yagut" panose="00000400000000000000" pitchFamily="2" charset="-78"/>
              </a:rPr>
              <a:t>24</a:t>
            </a:r>
            <a:r>
              <a:rPr lang="ar-SA" dirty="0" smtClean="0">
                <a:cs typeface="B Yagut" panose="00000400000000000000" pitchFamily="2" charset="-78"/>
              </a:rPr>
              <a:t>ساعته </a:t>
            </a:r>
            <a:r>
              <a:rPr lang="ar-SA" dirty="0">
                <a:cs typeface="B Yagut" panose="00000400000000000000" pitchFamily="2" charset="-78"/>
              </a:rPr>
              <a:t>شيرخوار را كنترل كنيد. </a:t>
            </a:r>
            <a:r>
              <a:rPr lang="ar-SA" i="1" dirty="0">
                <a:cs typeface="B Yagut" panose="00000400000000000000" pitchFamily="2" charset="-78"/>
              </a:rPr>
              <a:t> </a:t>
            </a:r>
            <a:endParaRPr lang="en-US" dirty="0">
              <a:cs typeface="B Yagut" panose="00000400000000000000" pitchFamily="2" charset="-78"/>
            </a:endParaRPr>
          </a:p>
          <a:p>
            <a:pPr algn="just"/>
            <a:r>
              <a:rPr lang="ar-SA" dirty="0">
                <a:cs typeface="B Yagut" panose="00000400000000000000" pitchFamily="2" charset="-78"/>
              </a:rPr>
              <a:t>ميزان تغذيه شيرخوار در هر وعده ممكن است متفاوت باشد </a:t>
            </a:r>
            <a:r>
              <a:rPr lang="fa-IR" dirty="0" smtClean="0">
                <a:cs typeface="B Yagut" panose="00000400000000000000" pitchFamily="2" charset="-78"/>
              </a:rPr>
              <a:t>.</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22</a:t>
            </a:fld>
            <a:endParaRPr lang="fa-IR"/>
          </a:p>
        </p:txBody>
      </p:sp>
      <p:pic>
        <p:nvPicPr>
          <p:cNvPr id="5" name="349B086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9566" y="6051550"/>
            <a:ext cx="609600" cy="609600"/>
          </a:xfrm>
          <a:prstGeom prst="rect">
            <a:avLst/>
          </a:prstGeom>
        </p:spPr>
      </p:pic>
    </p:spTree>
    <p:extLst>
      <p:ext uri="{BB962C8B-B14F-4D97-AF65-F5344CB8AC3E}">
        <p14:creationId xmlns:p14="http://schemas.microsoft.com/office/powerpoint/2010/main" val="361064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1" dirty="0">
                <a:cs typeface="B Yagut" panose="00000400000000000000" pitchFamily="2" charset="-78"/>
              </a:rPr>
              <a:t>مقدار شيري كه بايد به شيرخوار بدهيد :</a:t>
            </a:r>
            <a:r>
              <a:rPr lang="ar-SA" dirty="0">
                <a:cs typeface="B Yagut" panose="00000400000000000000" pitchFamily="2" charset="-78"/>
              </a:rPr>
              <a:t>  </a:t>
            </a:r>
            <a:r>
              <a:rPr lang="en-US" dirty="0"/>
              <a:t/>
            </a:r>
            <a:br>
              <a:rPr lang="en-US" dirty="0"/>
            </a:br>
            <a:endParaRPr lang="en-US" dirty="0"/>
          </a:p>
        </p:txBody>
      </p:sp>
      <p:sp>
        <p:nvSpPr>
          <p:cNvPr id="3" name="Content Placeholder 2"/>
          <p:cNvSpPr>
            <a:spLocks noGrp="1"/>
          </p:cNvSpPr>
          <p:nvPr>
            <p:ph idx="1"/>
          </p:nvPr>
        </p:nvSpPr>
        <p:spPr>
          <a:xfrm>
            <a:off x="838200" y="1260764"/>
            <a:ext cx="10515600" cy="4916199"/>
          </a:xfrm>
        </p:spPr>
        <p:txBody>
          <a:bodyPr/>
          <a:lstStyle/>
          <a:p>
            <a:pPr lvl="0" fontAlgn="base">
              <a:buFont typeface="Wingdings" panose="05000000000000000000" pitchFamily="2" charset="2"/>
              <a:buChar char="ü"/>
            </a:pPr>
            <a:r>
              <a:rPr lang="ar-SA" sz="3200" dirty="0">
                <a:cs typeface="B Yagut" panose="00000400000000000000" pitchFamily="2" charset="-78"/>
              </a:rPr>
              <a:t>به شيرخواراني كه وزن </a:t>
            </a:r>
            <a:r>
              <a:rPr lang="fa-IR" sz="3200" dirty="0" smtClean="0">
                <a:cs typeface="B Yagut" panose="00000400000000000000" pitchFamily="2" charset="-78"/>
              </a:rPr>
              <a:t>2.5</a:t>
            </a:r>
            <a:r>
              <a:rPr lang="ar-SA" sz="3200" dirty="0" smtClean="0">
                <a:cs typeface="B Yagut" panose="00000400000000000000" pitchFamily="2" charset="-78"/>
              </a:rPr>
              <a:t> </a:t>
            </a:r>
            <a:r>
              <a:rPr lang="ar-SA" sz="3200" dirty="0">
                <a:cs typeface="B Yagut" panose="00000400000000000000" pitchFamily="2" charset="-78"/>
              </a:rPr>
              <a:t>كيلوگرم يا بيشتر دارند: </a:t>
            </a:r>
            <a:endParaRPr lang="en-US" sz="3200" dirty="0">
              <a:cs typeface="B Yagut" panose="00000400000000000000" pitchFamily="2" charset="-78"/>
            </a:endParaRPr>
          </a:p>
          <a:p>
            <a:pPr marL="216000" lvl="1" fontAlgn="base"/>
            <a:r>
              <a:rPr lang="fa-IR" sz="2800" dirty="0" smtClean="0">
                <a:cs typeface="B Yagut" panose="00000400000000000000" pitchFamily="2" charset="-78"/>
              </a:rPr>
              <a:t>150</a:t>
            </a:r>
            <a:r>
              <a:rPr lang="ar-SA" sz="2800" dirty="0" smtClean="0">
                <a:cs typeface="B Yagut" panose="00000400000000000000" pitchFamily="2" charset="-78"/>
              </a:rPr>
              <a:t>ميلي </a:t>
            </a:r>
            <a:r>
              <a:rPr lang="ar-SA" sz="2800" dirty="0">
                <a:cs typeface="B Yagut" panose="00000400000000000000" pitchFamily="2" charset="-78"/>
              </a:rPr>
              <a:t>ليتر شير براي هر كيلوگرم وزن بدن در روز بدهيد  </a:t>
            </a:r>
            <a:endParaRPr lang="en-US" sz="2800" dirty="0">
              <a:cs typeface="B Yagut" panose="00000400000000000000" pitchFamily="2" charset="-78"/>
            </a:endParaRPr>
          </a:p>
          <a:p>
            <a:pPr marL="216000" lvl="1" fontAlgn="base"/>
            <a:r>
              <a:rPr lang="ar-SA" sz="2800" dirty="0">
                <a:cs typeface="B Yagut" panose="00000400000000000000" pitchFamily="2" charset="-78"/>
              </a:rPr>
              <a:t>اين شير را به </a:t>
            </a:r>
            <a:r>
              <a:rPr lang="fa-IR" sz="2800" dirty="0" smtClean="0">
                <a:cs typeface="B Yagut" panose="00000400000000000000" pitchFamily="2" charset="-78"/>
              </a:rPr>
              <a:t>8</a:t>
            </a:r>
            <a:r>
              <a:rPr lang="ar-SA" sz="2800" dirty="0" smtClean="0">
                <a:cs typeface="B Yagut" panose="00000400000000000000" pitchFamily="2" charset="-78"/>
              </a:rPr>
              <a:t>وعده </a:t>
            </a:r>
            <a:r>
              <a:rPr lang="ar-SA" sz="2800" dirty="0">
                <a:cs typeface="B Yagut" panose="00000400000000000000" pitchFamily="2" charset="-78"/>
              </a:rPr>
              <a:t>كه هر </a:t>
            </a:r>
            <a:r>
              <a:rPr lang="fa-IR" sz="2800" dirty="0" smtClean="0">
                <a:cs typeface="B Yagut" panose="00000400000000000000" pitchFamily="2" charset="-78"/>
              </a:rPr>
              <a:t>3</a:t>
            </a:r>
            <a:r>
              <a:rPr lang="ar-SA" sz="2800" dirty="0" smtClean="0">
                <a:cs typeface="B Yagut" panose="00000400000000000000" pitchFamily="2" charset="-78"/>
              </a:rPr>
              <a:t> </a:t>
            </a:r>
            <a:r>
              <a:rPr lang="ar-SA" sz="2800" dirty="0">
                <a:cs typeface="B Yagut" panose="00000400000000000000" pitchFamily="2" charset="-78"/>
              </a:rPr>
              <a:t>ساعت داده ميشود ، تقسيم </a:t>
            </a:r>
            <a:r>
              <a:rPr lang="ar-SA" sz="2800" dirty="0" smtClean="0">
                <a:cs typeface="B Yagut" panose="00000400000000000000" pitchFamily="2" charset="-78"/>
              </a:rPr>
              <a:t>كنيد</a:t>
            </a:r>
            <a:endParaRPr lang="fa-IR" sz="2800" dirty="0" smtClean="0">
              <a:cs typeface="B Yagut" panose="00000400000000000000" pitchFamily="2" charset="-78"/>
            </a:endParaRPr>
          </a:p>
          <a:p>
            <a:pPr marL="216000" lvl="1" fontAlgn="base"/>
            <a:endParaRPr lang="fa-IR" dirty="0" smtClean="0"/>
          </a:p>
          <a:p>
            <a:pPr marL="216000" lvl="1" fontAlgn="base"/>
            <a:r>
              <a:rPr lang="ar-SA" sz="3200" dirty="0">
                <a:cs typeface="B Yagut" panose="00000400000000000000" pitchFamily="2" charset="-78"/>
              </a:rPr>
              <a:t>نوزادان </a:t>
            </a:r>
            <a:r>
              <a:rPr lang="en-US" sz="3200" i="1" dirty="0">
                <a:cs typeface="B Yagut" panose="00000400000000000000" pitchFamily="2" charset="-78"/>
              </a:rPr>
              <a:t>LBW</a:t>
            </a:r>
            <a:r>
              <a:rPr lang="ar-SA" sz="3200" dirty="0">
                <a:cs typeface="B Yagut" panose="00000400000000000000" pitchFamily="2" charset="-78"/>
              </a:rPr>
              <a:t> طي روزهاي اول فقط مقدار خيلي كمي شير نياز دارند . اگر مادر بتواند حتي مقدار كمي آغوز بدوشد و به نوزادش بدهد، تقريبا تمامي نيازهاي او را برطرف خواهد كرد</a:t>
            </a:r>
            <a:endParaRPr lang="en-US" sz="3200" dirty="0">
              <a:cs typeface="B Yagut" panose="00000400000000000000" pitchFamily="2" charset="-78"/>
            </a:endParaRPr>
          </a:p>
          <a:p>
            <a:endParaRPr lang="en-US" dirty="0"/>
          </a:p>
        </p:txBody>
      </p:sp>
      <p:sp>
        <p:nvSpPr>
          <p:cNvPr id="4" name="Slide Number Placeholder 3"/>
          <p:cNvSpPr>
            <a:spLocks noGrp="1"/>
          </p:cNvSpPr>
          <p:nvPr>
            <p:ph type="sldNum" sz="quarter" idx="12"/>
          </p:nvPr>
        </p:nvSpPr>
        <p:spPr/>
        <p:txBody>
          <a:bodyPr/>
          <a:lstStyle/>
          <a:p>
            <a:fld id="{70E21490-485A-4841-B313-6C4582323CEB}" type="slidenum">
              <a:rPr lang="fa-IR" smtClean="0"/>
              <a:t>23</a:t>
            </a:fld>
            <a:endParaRPr lang="fa-IR"/>
          </a:p>
        </p:txBody>
      </p:sp>
      <p:pic>
        <p:nvPicPr>
          <p:cNvPr id="5" name="F0BF5F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657057"/>
            <a:ext cx="609600" cy="609600"/>
          </a:xfrm>
          <a:prstGeom prst="rect">
            <a:avLst/>
          </a:prstGeom>
        </p:spPr>
      </p:pic>
    </p:spTree>
    <p:extLst>
      <p:ext uri="{BB962C8B-B14F-4D97-AF65-F5344CB8AC3E}">
        <p14:creationId xmlns:p14="http://schemas.microsoft.com/office/powerpoint/2010/main" val="3761747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5530"/>
          </a:xfrm>
        </p:spPr>
        <p:txBody>
          <a:bodyPr/>
          <a:lstStyle/>
          <a:p>
            <a:r>
              <a:rPr lang="ar-SA" b="1" dirty="0">
                <a:cs typeface="B Yagut" panose="00000400000000000000" pitchFamily="2" charset="-78"/>
              </a:rPr>
              <a:t>مقدار شيري كه بايد به شيرخوار بدهيد :</a:t>
            </a:r>
            <a:endParaRPr lang="en-US" dirty="0">
              <a:cs typeface="B Yagut" panose="00000400000000000000" pitchFamily="2" charset="-78"/>
            </a:endParaRPr>
          </a:p>
        </p:txBody>
      </p:sp>
      <p:sp>
        <p:nvSpPr>
          <p:cNvPr id="3" name="Content Placeholder 2"/>
          <p:cNvSpPr>
            <a:spLocks noGrp="1"/>
          </p:cNvSpPr>
          <p:nvPr>
            <p:ph idx="1"/>
          </p:nvPr>
        </p:nvSpPr>
        <p:spPr>
          <a:xfrm>
            <a:off x="838200" y="1260764"/>
            <a:ext cx="10515600" cy="4916199"/>
          </a:xfrm>
        </p:spPr>
        <p:txBody>
          <a:bodyPr>
            <a:normAutofit fontScale="85000" lnSpcReduction="10000"/>
          </a:bodyPr>
          <a:lstStyle/>
          <a:p>
            <a:pPr algn="just">
              <a:lnSpc>
                <a:spcPct val="120000"/>
              </a:lnSpc>
            </a:pPr>
            <a:r>
              <a:rPr lang="ar-SA" dirty="0">
                <a:cs typeface="B Yagut" panose="00000400000000000000" pitchFamily="2" charset="-78"/>
              </a:rPr>
              <a:t>ميزان شيري كه شيرخوار در هر وعده دريافت مي كند ،بر حسب روش هاي مختلف تغذيه متفاوت است . به كودك اجازه دهيد خودش تعيين كند كه دريافت چه مقدار شير براي او كافي است </a:t>
            </a:r>
            <a:endParaRPr lang="fa-IR" dirty="0" smtClean="0">
              <a:cs typeface="B Yagut" panose="00000400000000000000" pitchFamily="2" charset="-78"/>
            </a:endParaRPr>
          </a:p>
          <a:p>
            <a:pPr algn="just">
              <a:lnSpc>
                <a:spcPct val="120000"/>
              </a:lnSpc>
            </a:pPr>
            <a:r>
              <a:rPr lang="ar-SA" dirty="0">
                <a:cs typeface="B Yagut" panose="00000400000000000000" pitchFamily="2" charset="-78"/>
              </a:rPr>
              <a:t>اگر شيرخوار مقدار كمي شير ميخورد ، در نوبت بعدي تغذيه، شير بيشتري به او  بدهيد يا وعده بعدي تغذيه او را زودتر انجام دهيد؛ به خصوص اگر علائم گرسنگي را نشان ميدهد . </a:t>
            </a:r>
            <a:endParaRPr lang="fa-IR" dirty="0" smtClean="0">
              <a:cs typeface="B Yagut" panose="00000400000000000000" pitchFamily="2" charset="-78"/>
            </a:endParaRPr>
          </a:p>
          <a:p>
            <a:pPr algn="just">
              <a:lnSpc>
                <a:spcPct val="120000"/>
              </a:lnSpc>
            </a:pPr>
            <a:r>
              <a:rPr lang="ar-SA" dirty="0">
                <a:cs typeface="B Yagut" panose="00000400000000000000" pitchFamily="2" charset="-78"/>
              </a:rPr>
              <a:t>اگر مادر مقدار كمي شير توليد مي كند، بايد مطمئن شويد كه تمام آن را به كودكش ميدهد . به مادر كمك كنيد كه احساس كند همين مقدار كم  شير به خصوص براي پيشگيري از عفونت ها با ارزش است. اين كار به اعتماد به نفس وي كمك كرده و در نتيجه شير بيشتري توليد مي كند. </a:t>
            </a:r>
            <a:endParaRPr lang="fa-IR" dirty="0" smtClean="0">
              <a:cs typeface="B Yagut" panose="00000400000000000000" pitchFamily="2" charset="-78"/>
            </a:endParaRPr>
          </a:p>
          <a:p>
            <a:pPr algn="just">
              <a:lnSpc>
                <a:spcPct val="120000"/>
              </a:lnSpc>
            </a:pPr>
            <a:r>
              <a:rPr lang="ar-SA" dirty="0">
                <a:cs typeface="B Yagut" panose="00000400000000000000" pitchFamily="2" charset="-78"/>
              </a:rPr>
              <a:t>بسياري از مادران ، ابزاري براي اندازه گيري حجم شير ندارند . شما بايد به مادر توضيح دهيد فنجاني كه براي تغذيه نوزاد به كار مي برد گنجايش چه ميزان شير را دارد و در هر وعده چقدر شير بايد به او بدهد </a:t>
            </a:r>
            <a:r>
              <a:rPr lang="ar-SA" dirty="0" smtClean="0">
                <a:cs typeface="B Yagut" panose="00000400000000000000" pitchFamily="2" charset="-78"/>
              </a:rPr>
              <a:t>.</a:t>
            </a:r>
            <a:endParaRPr lang="en-US" dirty="0"/>
          </a:p>
        </p:txBody>
      </p:sp>
      <p:sp>
        <p:nvSpPr>
          <p:cNvPr id="4" name="Slide Number Placeholder 3"/>
          <p:cNvSpPr>
            <a:spLocks noGrp="1"/>
          </p:cNvSpPr>
          <p:nvPr>
            <p:ph type="sldNum" sz="quarter" idx="12"/>
          </p:nvPr>
        </p:nvSpPr>
        <p:spPr/>
        <p:txBody>
          <a:bodyPr/>
          <a:lstStyle/>
          <a:p>
            <a:fld id="{70E21490-485A-4841-B313-6C4582323CEB}" type="slidenum">
              <a:rPr lang="fa-IR" smtClean="0"/>
              <a:t>24</a:t>
            </a:fld>
            <a:endParaRPr lang="fa-IR"/>
          </a:p>
        </p:txBody>
      </p:sp>
      <p:pic>
        <p:nvPicPr>
          <p:cNvPr id="5" name="1936C7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176963"/>
            <a:ext cx="609600" cy="609600"/>
          </a:xfrm>
          <a:prstGeom prst="rect">
            <a:avLst/>
          </a:prstGeom>
        </p:spPr>
      </p:pic>
    </p:spTree>
    <p:extLst>
      <p:ext uri="{BB962C8B-B14F-4D97-AF65-F5344CB8AC3E}">
        <p14:creationId xmlns:p14="http://schemas.microsoft.com/office/powerpoint/2010/main" val="281262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0220"/>
          </a:xfrm>
        </p:spPr>
        <p:txBody>
          <a:bodyPr/>
          <a:lstStyle/>
          <a:p>
            <a:r>
              <a:rPr lang="fa-IR" b="1" dirty="0" smtClean="0">
                <a:cs typeface="B Yagut" panose="00000400000000000000" pitchFamily="2" charset="-78"/>
              </a:rPr>
              <a:t>خلاصه مطالب و نتیجه گیری:</a:t>
            </a:r>
            <a:endParaRPr lang="fa-IR" b="1" dirty="0">
              <a:cs typeface="B Yagut" panose="00000400000000000000" pitchFamily="2" charset="-78"/>
            </a:endParaRPr>
          </a:p>
        </p:txBody>
      </p:sp>
      <p:sp>
        <p:nvSpPr>
          <p:cNvPr id="3" name="Content Placeholder 2"/>
          <p:cNvSpPr>
            <a:spLocks noGrp="1"/>
          </p:cNvSpPr>
          <p:nvPr>
            <p:ph idx="1"/>
          </p:nvPr>
        </p:nvSpPr>
        <p:spPr>
          <a:xfrm>
            <a:off x="838200" y="1205346"/>
            <a:ext cx="10515600" cy="4971617"/>
          </a:xfrm>
        </p:spPr>
        <p:txBody>
          <a:bodyPr>
            <a:normAutofit fontScale="62500" lnSpcReduction="20000"/>
          </a:bodyPr>
          <a:lstStyle/>
          <a:p>
            <a:pPr marL="0" indent="0" algn="just">
              <a:buNone/>
            </a:pPr>
            <a:endParaRPr lang="fa-IR" dirty="0" smtClean="0">
              <a:cs typeface="B Yagut" panose="00000400000000000000" pitchFamily="2" charset="-78"/>
            </a:endParaRPr>
          </a:p>
          <a:p>
            <a:pPr algn="just">
              <a:lnSpc>
                <a:spcPct val="120000"/>
              </a:lnSpc>
            </a:pPr>
            <a:r>
              <a:rPr lang="fa-IR" sz="3800" dirty="0">
                <a:cs typeface="B Yagut" panose="00000400000000000000" pitchFamily="2" charset="-78"/>
              </a:rPr>
              <a:t>تحريك بازتاب جهش شير(رفلكس اكسي توسين) قبل از دوشيدن اهميت </a:t>
            </a:r>
            <a:r>
              <a:rPr lang="fa-IR" sz="3800" dirty="0" smtClean="0">
                <a:cs typeface="B Yagut" panose="00000400000000000000" pitchFamily="2" charset="-78"/>
              </a:rPr>
              <a:t>دارد</a:t>
            </a:r>
          </a:p>
          <a:p>
            <a:pPr algn="just">
              <a:lnSpc>
                <a:spcPct val="120000"/>
              </a:lnSpc>
            </a:pPr>
            <a:r>
              <a:rPr lang="fa-IR" sz="3800" dirty="0">
                <a:cs typeface="B Yagut" panose="00000400000000000000" pitchFamily="2" charset="-78"/>
              </a:rPr>
              <a:t>احساس خوب مادر به فعالیت رفلکس اکسی توسین وجاری شدن شیر کمک می </a:t>
            </a:r>
            <a:r>
              <a:rPr lang="fa-IR" sz="3800" dirty="0" smtClean="0">
                <a:cs typeface="B Yagut" panose="00000400000000000000" pitchFamily="2" charset="-78"/>
              </a:rPr>
              <a:t>کند</a:t>
            </a:r>
            <a:endParaRPr lang="fa-IR" sz="3800" dirty="0" smtClean="0"/>
          </a:p>
          <a:p>
            <a:pPr marL="228600" lvl="2" algn="just">
              <a:lnSpc>
                <a:spcPct val="120000"/>
              </a:lnSpc>
              <a:spcBef>
                <a:spcPts val="1000"/>
              </a:spcBef>
            </a:pPr>
            <a:r>
              <a:rPr lang="fa-IR" sz="3800" dirty="0">
                <a:cs typeface="B Yagut" panose="00000400000000000000" pitchFamily="2" charset="-78"/>
              </a:rPr>
              <a:t>دفعات دوشيدن بستگي دارد به اينكه شير به چه منظوري دوشيده مي شود </a:t>
            </a:r>
            <a:endParaRPr lang="fa-IR" sz="3800" dirty="0" smtClean="0">
              <a:cs typeface="B Yagut" panose="00000400000000000000" pitchFamily="2" charset="-78"/>
            </a:endParaRPr>
          </a:p>
          <a:p>
            <a:pPr marL="228600" lvl="2" algn="just">
              <a:lnSpc>
                <a:spcPct val="120000"/>
              </a:lnSpc>
              <a:spcBef>
                <a:spcPts val="1000"/>
              </a:spcBef>
            </a:pPr>
            <a:r>
              <a:rPr lang="fa-IR" sz="3800" dirty="0" smtClean="0">
                <a:cs typeface="B Yagut" panose="00000400000000000000" pitchFamily="2" charset="-78"/>
              </a:rPr>
              <a:t>جهت دخیره شیر ازظرف </a:t>
            </a:r>
            <a:r>
              <a:rPr lang="fa-IR" sz="3800" dirty="0">
                <a:cs typeface="B Yagut" panose="00000400000000000000" pitchFamily="2" charset="-78"/>
              </a:rPr>
              <a:t>مناسبی از جنس شیشه یا پلاستیک سخت شفاف که بتوانید درب آنرا بپوشانید استفاده </a:t>
            </a:r>
            <a:r>
              <a:rPr lang="fa-IR" sz="3800" dirty="0" smtClean="0">
                <a:cs typeface="B Yagut" panose="00000400000000000000" pitchFamily="2" charset="-78"/>
              </a:rPr>
              <a:t>کنید</a:t>
            </a:r>
          </a:p>
          <a:p>
            <a:pPr algn="just">
              <a:lnSpc>
                <a:spcPct val="120000"/>
              </a:lnSpc>
            </a:pPr>
            <a:r>
              <a:rPr lang="fa-IR" sz="3800" dirty="0" smtClean="0">
                <a:cs typeface="B Yagut" panose="00000400000000000000" pitchFamily="2" charset="-78"/>
              </a:rPr>
              <a:t>دوشیدن </a:t>
            </a:r>
            <a:r>
              <a:rPr lang="fa-IR" sz="3800" dirty="0">
                <a:cs typeface="B Yagut" panose="00000400000000000000" pitchFamily="2" charset="-78"/>
              </a:rPr>
              <a:t>با استفاده از بطری آب </a:t>
            </a:r>
            <a:r>
              <a:rPr lang="fa-IR" sz="3800" dirty="0" smtClean="0">
                <a:cs typeface="B Yagut" panose="00000400000000000000" pitchFamily="2" charset="-78"/>
              </a:rPr>
              <a:t>گرم </a:t>
            </a:r>
            <a:r>
              <a:rPr lang="ar-SA" sz="3800" dirty="0" smtClean="0">
                <a:cs typeface="B Yagut" panose="00000400000000000000" pitchFamily="2" charset="-78"/>
              </a:rPr>
              <a:t>در </a:t>
            </a:r>
            <a:r>
              <a:rPr lang="ar-SA" sz="3800" dirty="0">
                <a:cs typeface="B Yagut" panose="00000400000000000000" pitchFamily="2" charset="-78"/>
              </a:rPr>
              <a:t>مواقع احتقان و بسته شدن مجرا بيشتر كاربرد</a:t>
            </a:r>
            <a:r>
              <a:rPr lang="ar-SA" sz="3800" dirty="0">
                <a:solidFill>
                  <a:srgbClr val="FF0000"/>
                </a:solidFill>
                <a:cs typeface="B Yagut" panose="00000400000000000000" pitchFamily="2" charset="-78"/>
              </a:rPr>
              <a:t> </a:t>
            </a:r>
            <a:r>
              <a:rPr lang="ar-SA" sz="3800" dirty="0">
                <a:cs typeface="B Yagut" panose="00000400000000000000" pitchFamily="2" charset="-78"/>
              </a:rPr>
              <a:t>دارد </a:t>
            </a:r>
            <a:endParaRPr lang="fa-IR" sz="3800" dirty="0" smtClean="0">
              <a:cs typeface="B Yagut" panose="00000400000000000000" pitchFamily="2" charset="-78"/>
            </a:endParaRPr>
          </a:p>
          <a:p>
            <a:pPr algn="just">
              <a:lnSpc>
                <a:spcPct val="120000"/>
              </a:lnSpc>
            </a:pPr>
            <a:r>
              <a:rPr lang="fa-IR" sz="3800" dirty="0" smtClean="0">
                <a:cs typeface="B Yagut" panose="00000400000000000000" pitchFamily="2" charset="-78"/>
              </a:rPr>
              <a:t>شيردو </a:t>
            </a:r>
            <a:r>
              <a:rPr lang="fa-IR" sz="3800" dirty="0">
                <a:cs typeface="B Yagut" panose="00000400000000000000" pitchFamily="2" charset="-78"/>
              </a:rPr>
              <a:t>ش ها هميشه عملي، قابل دسترس و يا قابل استفاده نيستند بنابراين آموختن دوشيدن دستي ارجح است</a:t>
            </a:r>
            <a:endParaRPr lang="fa-IR" sz="3800" dirty="0" smtClean="0">
              <a:cs typeface="B Yagut" panose="00000400000000000000" pitchFamily="2" charset="-78"/>
            </a:endParaRPr>
          </a:p>
          <a:p>
            <a:pPr algn="just">
              <a:lnSpc>
                <a:spcPct val="120000"/>
              </a:lnSpc>
            </a:pPr>
            <a:r>
              <a:rPr lang="fa-IR" sz="3800" dirty="0" smtClean="0">
                <a:cs typeface="B Yagut" panose="00000400000000000000" pitchFamily="2" charset="-78"/>
              </a:rPr>
              <a:t>شیر دوش برقی براي زماني كه شير زياد مورد نياز است يا مادر كمبود وقت دارد مفيد هستند. </a:t>
            </a:r>
          </a:p>
          <a:p>
            <a:pPr algn="just">
              <a:lnSpc>
                <a:spcPct val="120000"/>
              </a:lnSpc>
            </a:pPr>
            <a:r>
              <a:rPr lang="fa-IR" sz="3800" dirty="0" smtClean="0">
                <a:cs typeface="B Yagut" panose="00000400000000000000" pitchFamily="2" charset="-78"/>
              </a:rPr>
              <a:t>در </a:t>
            </a:r>
            <a:r>
              <a:rPr lang="fa-IR" sz="3800" dirty="0">
                <a:cs typeface="B Yagut" panose="00000400000000000000" pitchFamily="2" charset="-78"/>
              </a:rPr>
              <a:t>مواقع احتقان شديد هم استفاده از شيردوش برقي بيشتر كاربرد دارد.</a:t>
            </a:r>
            <a:endParaRPr lang="fa-IR" sz="3800" dirty="0" smtClean="0">
              <a:cs typeface="B Yagut" panose="00000400000000000000" pitchFamily="2" charset="-78"/>
            </a:endParaRPr>
          </a:p>
          <a:p>
            <a:pPr lvl="1" fontAlgn="base">
              <a:lnSpc>
                <a:spcPct val="120000"/>
              </a:lnSpc>
            </a:pPr>
            <a:endParaRPr lang="fa-IR" sz="3800" dirty="0"/>
          </a:p>
          <a:p>
            <a:pPr algn="just"/>
            <a:endParaRPr lang="fa-IR" dirty="0"/>
          </a:p>
        </p:txBody>
      </p:sp>
      <p:sp>
        <p:nvSpPr>
          <p:cNvPr id="4" name="Slide Number Placeholder 3"/>
          <p:cNvSpPr>
            <a:spLocks noGrp="1"/>
          </p:cNvSpPr>
          <p:nvPr>
            <p:ph type="sldNum" sz="quarter" idx="12"/>
          </p:nvPr>
        </p:nvSpPr>
        <p:spPr/>
        <p:txBody>
          <a:bodyPr/>
          <a:lstStyle/>
          <a:p>
            <a:fld id="{70E21490-485A-4841-B313-6C4582323CEB}" type="slidenum">
              <a:rPr lang="fa-IR" smtClean="0"/>
              <a:t>25</a:t>
            </a:fld>
            <a:endParaRPr lang="fa-IR"/>
          </a:p>
        </p:txBody>
      </p:sp>
      <p:pic>
        <p:nvPicPr>
          <p:cNvPr id="6" name="9DD921D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961857"/>
            <a:ext cx="609600" cy="609600"/>
          </a:xfrm>
          <a:prstGeom prst="rect">
            <a:avLst/>
          </a:prstGeom>
        </p:spPr>
      </p:pic>
    </p:spTree>
    <p:extLst>
      <p:ext uri="{BB962C8B-B14F-4D97-AF65-F5344CB8AC3E}">
        <p14:creationId xmlns:p14="http://schemas.microsoft.com/office/powerpoint/2010/main" val="2653965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Yagut" panose="00000400000000000000" pitchFamily="2" charset="-78"/>
              </a:rPr>
              <a:t>خلاصه مطالب و نتیجه </a:t>
            </a:r>
            <a:r>
              <a:rPr lang="fa-IR" b="1" dirty="0" smtClean="0">
                <a:cs typeface="B Yagut" panose="00000400000000000000" pitchFamily="2" charset="-78"/>
              </a:rPr>
              <a:t>گیری:</a:t>
            </a:r>
            <a:endParaRPr lang="en-US" b="1" dirty="0"/>
          </a:p>
        </p:txBody>
      </p:sp>
      <p:sp>
        <p:nvSpPr>
          <p:cNvPr id="3" name="Content Placeholder 2"/>
          <p:cNvSpPr>
            <a:spLocks noGrp="1"/>
          </p:cNvSpPr>
          <p:nvPr>
            <p:ph idx="1"/>
          </p:nvPr>
        </p:nvSpPr>
        <p:spPr/>
        <p:txBody>
          <a:bodyPr>
            <a:noAutofit/>
          </a:bodyPr>
          <a:lstStyle/>
          <a:p>
            <a:pPr algn="just"/>
            <a:r>
              <a:rPr lang="fa-IR" dirty="0" smtClean="0">
                <a:cs typeface="B Yagut" panose="00000400000000000000" pitchFamily="2" charset="-78"/>
              </a:rPr>
              <a:t>ازشیردوش </a:t>
            </a:r>
            <a:r>
              <a:rPr lang="ar-SA" dirty="0" smtClean="0">
                <a:cs typeface="B Yagut" panose="00000400000000000000" pitchFamily="2" charset="-78"/>
              </a:rPr>
              <a:t>دستي كه ته آن بادكنك لاستيكي دارد</a:t>
            </a:r>
            <a:r>
              <a:rPr lang="fa-IR" dirty="0" smtClean="0">
                <a:cs typeface="B Yagut" panose="00000400000000000000" pitchFamily="2" charset="-78"/>
              </a:rPr>
              <a:t>(</a:t>
            </a:r>
            <a:r>
              <a:rPr lang="ar-SA" dirty="0" smtClean="0">
                <a:cs typeface="B Yagut" panose="00000400000000000000" pitchFamily="2" charset="-78"/>
              </a:rPr>
              <a:t>و شكل بوق دوچرخه است</a:t>
            </a:r>
            <a:r>
              <a:rPr lang="fa-IR" dirty="0" smtClean="0">
                <a:cs typeface="B Yagut" panose="00000400000000000000" pitchFamily="2" charset="-78"/>
              </a:rPr>
              <a:t>)</a:t>
            </a:r>
            <a:r>
              <a:rPr lang="ar-SA" dirty="0" smtClean="0">
                <a:cs typeface="B Yagut" panose="00000400000000000000" pitchFamily="2" charset="-78"/>
              </a:rPr>
              <a:t> اس</a:t>
            </a:r>
            <a:r>
              <a:rPr lang="fa-IR" dirty="0" smtClean="0">
                <a:cs typeface="B Yagut" panose="00000400000000000000" pitchFamily="2" charset="-78"/>
              </a:rPr>
              <a:t>تف</a:t>
            </a:r>
            <a:r>
              <a:rPr lang="ar-SA" dirty="0" smtClean="0">
                <a:cs typeface="B Yagut" panose="00000400000000000000" pitchFamily="2" charset="-78"/>
              </a:rPr>
              <a:t>ا</a:t>
            </a:r>
            <a:r>
              <a:rPr lang="fa-IR" dirty="0" smtClean="0">
                <a:cs typeface="B Yagut" panose="00000400000000000000" pitchFamily="2" charset="-78"/>
              </a:rPr>
              <a:t>ده</a:t>
            </a:r>
            <a:r>
              <a:rPr lang="ar-SA" dirty="0" smtClean="0">
                <a:cs typeface="B Yagut" panose="00000400000000000000" pitchFamily="2" charset="-78"/>
              </a:rPr>
              <a:t> نكنيد. چون اولا "</a:t>
            </a:r>
            <a:r>
              <a:rPr lang="fa-IR" dirty="0" smtClean="0">
                <a:cs typeface="B Yagut" panose="00000400000000000000" pitchFamily="2" charset="-78"/>
              </a:rPr>
              <a:t>نوک پستان را صدمه می زند</a:t>
            </a:r>
          </a:p>
          <a:p>
            <a:pPr algn="just"/>
            <a:r>
              <a:rPr lang="ar-SA" dirty="0" smtClean="0">
                <a:cs typeface="B Yagut" panose="00000400000000000000" pitchFamily="2" charset="-78"/>
              </a:rPr>
              <a:t>تغذيه </a:t>
            </a:r>
            <a:r>
              <a:rPr lang="ar-SA" dirty="0">
                <a:cs typeface="B Yagut" panose="00000400000000000000" pitchFamily="2" charset="-78"/>
              </a:rPr>
              <a:t>با فنجان با احتمال كمتري كودك را در معرض ابتلا به اسهال ، عفونت ها و پوسيدگي دندان قرار مي دهد مكيدن شير از پستان را براي شيرخوار مختل نمي </a:t>
            </a:r>
            <a:r>
              <a:rPr lang="ar-SA" dirty="0" smtClean="0">
                <a:cs typeface="B Yagut" panose="00000400000000000000" pitchFamily="2" charset="-78"/>
              </a:rPr>
              <a:t>كند</a:t>
            </a:r>
            <a:endParaRPr lang="fa-IR" dirty="0"/>
          </a:p>
          <a:p>
            <a:pPr algn="just"/>
            <a:r>
              <a:rPr lang="fa-IR" dirty="0">
                <a:cs typeface="B Yagut" panose="00000400000000000000" pitchFamily="2" charset="-78"/>
              </a:rPr>
              <a:t>نوزادان</a:t>
            </a:r>
            <a:r>
              <a:rPr lang="en-US" dirty="0">
                <a:cs typeface="B Yagut" panose="00000400000000000000" pitchFamily="2" charset="-78"/>
              </a:rPr>
              <a:t>LBW</a:t>
            </a:r>
            <a:r>
              <a:rPr lang="fa-IR" dirty="0">
                <a:cs typeface="B Yagut" panose="00000400000000000000" pitchFamily="2" charset="-78"/>
              </a:rPr>
              <a:t>طي روزهاي اول فقط مقدار خيلي كمي شير نياز دارند . اگر مادر بتواند حتي مقدار كمي آغوز بدوشد و به نوزادش بدهد، تقريبا تمامي نيازهاي او را برطرف خواهد </a:t>
            </a:r>
            <a:r>
              <a:rPr lang="fa-IR" dirty="0" smtClean="0">
                <a:cs typeface="B Yagut" panose="00000400000000000000" pitchFamily="2" charset="-78"/>
              </a:rPr>
              <a:t>كرد</a:t>
            </a:r>
            <a:endParaRPr lang="fa-IR" i="1" dirty="0"/>
          </a:p>
          <a:p>
            <a:pPr algn="just"/>
            <a:r>
              <a:rPr lang="ar-SA" dirty="0" smtClean="0">
                <a:cs typeface="B Yagut" panose="00000400000000000000" pitchFamily="2" charset="-78"/>
              </a:rPr>
              <a:t>ميزان </a:t>
            </a:r>
            <a:r>
              <a:rPr lang="ar-SA" dirty="0">
                <a:cs typeface="B Yagut" panose="00000400000000000000" pitchFamily="2" charset="-78"/>
              </a:rPr>
              <a:t>شيري كه شيرخوار در هر وعده دريافت مي كند ،بر حسب روش هاي مختلف تغذيه متفاوت است . به كودك اجازه دهيد خودش تعيين كند كه دريافت چه مقدار شير براي او كافي است</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26</a:t>
            </a:fld>
            <a:endParaRPr lang="fa-IR"/>
          </a:p>
        </p:txBody>
      </p:sp>
      <p:pic>
        <p:nvPicPr>
          <p:cNvPr id="5" name="83A2F3B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961857"/>
            <a:ext cx="609600" cy="609600"/>
          </a:xfrm>
          <a:prstGeom prst="rect">
            <a:avLst/>
          </a:prstGeom>
        </p:spPr>
      </p:pic>
    </p:spTree>
    <p:extLst>
      <p:ext uri="{BB962C8B-B14F-4D97-AF65-F5344CB8AC3E}">
        <p14:creationId xmlns:p14="http://schemas.microsoft.com/office/powerpoint/2010/main" val="1458202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anose="00000400000000000000" pitchFamily="2" charset="-78"/>
              </a:rPr>
              <a:t>پرسش و تمرین:</a:t>
            </a:r>
            <a:endParaRPr lang="fa-IR" b="1"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marL="514350" indent="-514350" algn="just">
              <a:buFont typeface="+mj-lt"/>
              <a:buAutoNum type="arabicPeriod"/>
            </a:pPr>
            <a:r>
              <a:rPr lang="fa-IR" dirty="0">
                <a:cs typeface="B Yagut" panose="00000400000000000000" pitchFamily="2" charset="-78"/>
              </a:rPr>
              <a:t>روش دوشیدن شیر با </a:t>
            </a:r>
            <a:r>
              <a:rPr lang="fa-IR" dirty="0" smtClean="0">
                <a:cs typeface="B Yagut" panose="00000400000000000000" pitchFamily="2" charset="-78"/>
              </a:rPr>
              <a:t>دست را بیان نمایید.</a:t>
            </a:r>
            <a:endParaRPr lang="fa-IR" dirty="0">
              <a:cs typeface="B Yagut" panose="00000400000000000000" pitchFamily="2" charset="-78"/>
            </a:endParaRPr>
          </a:p>
          <a:p>
            <a:pPr marL="514350" indent="-514350" algn="just">
              <a:buFont typeface="+mj-lt"/>
              <a:buAutoNum type="arabicPeriod"/>
            </a:pPr>
            <a:r>
              <a:rPr lang="fa-IR" dirty="0">
                <a:cs typeface="B Yagut" panose="00000400000000000000" pitchFamily="2" charset="-78"/>
              </a:rPr>
              <a:t>تحریک بازتاب جریان </a:t>
            </a:r>
            <a:r>
              <a:rPr lang="fa-IR" dirty="0" smtClean="0">
                <a:cs typeface="B Yagut" panose="00000400000000000000" pitchFamily="2" charset="-78"/>
              </a:rPr>
              <a:t>شیررا به طور کامل توضیح دهید.</a:t>
            </a:r>
            <a:endParaRPr lang="fa-IR" dirty="0">
              <a:cs typeface="B Yagut" panose="00000400000000000000" pitchFamily="2" charset="-78"/>
            </a:endParaRPr>
          </a:p>
          <a:p>
            <a:pPr marL="514350" indent="-514350" algn="just">
              <a:buFont typeface="+mj-lt"/>
              <a:buAutoNum type="arabicPeriod"/>
            </a:pPr>
            <a:r>
              <a:rPr lang="fa-IR" dirty="0">
                <a:cs typeface="B Yagut" panose="00000400000000000000" pitchFamily="2" charset="-78"/>
              </a:rPr>
              <a:t>دفعات ضروری دوشیدن </a:t>
            </a:r>
            <a:r>
              <a:rPr lang="fa-IR" dirty="0" smtClean="0">
                <a:cs typeface="B Yagut" panose="00000400000000000000" pitchFamily="2" charset="-78"/>
              </a:rPr>
              <a:t>شیررا بنویسید.</a:t>
            </a:r>
            <a:endParaRPr lang="fa-IR" dirty="0">
              <a:cs typeface="B Yagut" panose="00000400000000000000" pitchFamily="2" charset="-78"/>
            </a:endParaRPr>
          </a:p>
          <a:p>
            <a:pPr marL="514350" indent="-514350" algn="just">
              <a:buFont typeface="+mj-lt"/>
              <a:buAutoNum type="arabicPeriod"/>
            </a:pPr>
            <a:r>
              <a:rPr lang="fa-IR" dirty="0">
                <a:cs typeface="B Yagut" panose="00000400000000000000" pitchFamily="2" charset="-78"/>
              </a:rPr>
              <a:t>نحوه ذخیره کردن شیر </a:t>
            </a:r>
            <a:r>
              <a:rPr lang="fa-IR" dirty="0" smtClean="0">
                <a:cs typeface="B Yagut" panose="00000400000000000000" pitchFamily="2" charset="-78"/>
              </a:rPr>
              <a:t>مادررا بیان نمایید.</a:t>
            </a:r>
            <a:endParaRPr lang="fa-IR" dirty="0">
              <a:cs typeface="B Yagut" panose="00000400000000000000" pitchFamily="2" charset="-78"/>
            </a:endParaRPr>
          </a:p>
          <a:p>
            <a:pPr marL="514350" indent="-514350" algn="just">
              <a:buFont typeface="+mj-lt"/>
              <a:buAutoNum type="arabicPeriod"/>
            </a:pPr>
            <a:r>
              <a:rPr lang="fa-IR" dirty="0" smtClean="0">
                <a:cs typeface="B Yagut" panose="00000400000000000000" pitchFamily="2" charset="-78"/>
              </a:rPr>
              <a:t>دوشیدن شیر </a:t>
            </a:r>
            <a:r>
              <a:rPr lang="fa-IR" dirty="0">
                <a:cs typeface="B Yagut" panose="00000400000000000000" pitchFamily="2" charset="-78"/>
              </a:rPr>
              <a:t>با استفاده از آب </a:t>
            </a:r>
            <a:r>
              <a:rPr lang="fa-IR" dirty="0" smtClean="0">
                <a:cs typeface="B Yagut" panose="00000400000000000000" pitchFamily="2" charset="-78"/>
              </a:rPr>
              <a:t>گرم را با استفاده از جملات خود توضیح دهید.</a:t>
            </a:r>
            <a:endParaRPr lang="fa-IR" dirty="0">
              <a:cs typeface="B Yagut" panose="00000400000000000000" pitchFamily="2" charset="-78"/>
            </a:endParaRPr>
          </a:p>
          <a:p>
            <a:pPr marL="514350" indent="-514350" algn="just">
              <a:buFont typeface="+mj-lt"/>
              <a:buAutoNum type="arabicPeriod"/>
            </a:pPr>
            <a:r>
              <a:rPr lang="fa-IR" dirty="0" smtClean="0">
                <a:cs typeface="B Yagut" panose="00000400000000000000" pitchFamily="2" charset="-78"/>
              </a:rPr>
              <a:t>کاربرد های شیر دوش برقی را بنویسید.</a:t>
            </a:r>
            <a:endParaRPr lang="fa-IR" dirty="0">
              <a:cs typeface="B Yagut" panose="00000400000000000000" pitchFamily="2" charset="-78"/>
            </a:endParaRPr>
          </a:p>
          <a:p>
            <a:pPr marL="514350" indent="-514350" algn="just">
              <a:buFont typeface="+mj-lt"/>
              <a:buAutoNum type="arabicPeriod"/>
            </a:pPr>
            <a:r>
              <a:rPr lang="ar-SA" dirty="0">
                <a:cs typeface="B Yagut" panose="00000400000000000000" pitchFamily="2" charset="-78"/>
              </a:rPr>
              <a:t>مدت نگهداري شير دوشيده شده تازه براي شيرخوار سالم </a:t>
            </a:r>
            <a:r>
              <a:rPr lang="ar-SA" dirty="0" smtClean="0">
                <a:cs typeface="B Yagut" panose="00000400000000000000" pitchFamily="2" charset="-78"/>
              </a:rPr>
              <a:t>درخانه</a:t>
            </a:r>
            <a:r>
              <a:rPr lang="fa-IR" dirty="0">
                <a:cs typeface="B Yagut" panose="00000400000000000000" pitchFamily="2" charset="-78"/>
              </a:rPr>
              <a:t> </a:t>
            </a:r>
            <a:r>
              <a:rPr lang="fa-IR" dirty="0" smtClean="0">
                <a:cs typeface="B Yagut" panose="00000400000000000000" pitchFamily="2" charset="-78"/>
              </a:rPr>
              <a:t>را بنویسید.</a:t>
            </a:r>
          </a:p>
          <a:p>
            <a:pPr marL="514350" indent="-514350" algn="just">
              <a:buFont typeface="+mj-lt"/>
              <a:buAutoNum type="arabicPeriod"/>
            </a:pPr>
            <a:r>
              <a:rPr lang="fa-IR" dirty="0">
                <a:cs typeface="B Yagut" panose="00000400000000000000" pitchFamily="2" charset="-78"/>
              </a:rPr>
              <a:t>مزایای تغذیه با فنجان و نحوه تغذیه با فنجان و اینکه چه مقدار شیر بایدبه  </a:t>
            </a:r>
            <a:r>
              <a:rPr lang="fa-IR" dirty="0" smtClean="0">
                <a:cs typeface="B Yagut" panose="00000400000000000000" pitchFamily="2" charset="-78"/>
              </a:rPr>
              <a:t>شیرخوار </a:t>
            </a:r>
            <a:r>
              <a:rPr lang="fa-IR" dirty="0">
                <a:cs typeface="B Yagut" panose="00000400000000000000" pitchFamily="2" charset="-78"/>
              </a:rPr>
              <a:t>داده شود را شرح </a:t>
            </a:r>
            <a:r>
              <a:rPr lang="fa-IR" dirty="0" smtClean="0">
                <a:cs typeface="B Yagut" panose="00000400000000000000" pitchFamily="2" charset="-78"/>
              </a:rPr>
              <a:t>دهید.</a:t>
            </a:r>
            <a:endParaRPr lang="fa-IR" dirty="0">
              <a:cs typeface="B Yagut" panose="00000400000000000000" pitchFamily="2" charset="-78"/>
            </a:endParaRPr>
          </a:p>
          <a:p>
            <a:pPr marL="514350" indent="-514350">
              <a:buFont typeface="+mj-lt"/>
              <a:buAutoNum type="arabicPeriod"/>
            </a:pPr>
            <a:endParaRPr lang="fa-IR" dirty="0">
              <a:cs typeface="B Yagut" panose="00000400000000000000" pitchFamily="2" charset="-78"/>
            </a:endParaRPr>
          </a:p>
          <a:p>
            <a:pPr marL="0" indent="0">
              <a:buNone/>
            </a:pPr>
            <a:endParaRPr lang="fa-IR" dirty="0" smtClean="0">
              <a:cs typeface="B Yagut" panose="00000400000000000000" pitchFamily="2" charset="-78"/>
            </a:endParaRPr>
          </a:p>
          <a:p>
            <a:pPr marL="0" indent="0">
              <a:buNone/>
            </a:pPr>
            <a:endParaRPr lang="fa-IR" b="1" dirty="0">
              <a:cs typeface="B Yagut" panose="00000400000000000000" pitchFamily="2" charset="-78"/>
            </a:endParaRPr>
          </a:p>
          <a:p>
            <a:endParaRPr lang="fa-IR" dirty="0"/>
          </a:p>
        </p:txBody>
      </p:sp>
      <p:sp>
        <p:nvSpPr>
          <p:cNvPr id="4" name="Slide Number Placeholder 3"/>
          <p:cNvSpPr>
            <a:spLocks noGrp="1"/>
          </p:cNvSpPr>
          <p:nvPr>
            <p:ph type="sldNum" sz="quarter" idx="12"/>
          </p:nvPr>
        </p:nvSpPr>
        <p:spPr/>
        <p:txBody>
          <a:bodyPr/>
          <a:lstStyle/>
          <a:p>
            <a:fld id="{70E21490-485A-4841-B313-6C4582323CEB}" type="slidenum">
              <a:rPr lang="fa-IR" smtClean="0"/>
              <a:t>27</a:t>
            </a:fld>
            <a:endParaRPr lang="fa-IR"/>
          </a:p>
        </p:txBody>
      </p:sp>
    </p:spTree>
    <p:extLst>
      <p:ext uri="{BB962C8B-B14F-4D97-AF65-F5344CB8AC3E}">
        <p14:creationId xmlns:p14="http://schemas.microsoft.com/office/powerpoint/2010/main" val="204234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anose="00000400000000000000" pitchFamily="2" charset="-78"/>
              </a:rPr>
              <a:t>منابع:</a:t>
            </a:r>
            <a:endParaRPr lang="fa-IR" b="1" dirty="0">
              <a:cs typeface="B Yagut" panose="00000400000000000000" pitchFamily="2" charset="-78"/>
            </a:endParaRPr>
          </a:p>
        </p:txBody>
      </p:sp>
      <p:sp>
        <p:nvSpPr>
          <p:cNvPr id="3" name="Content Placeholder 2"/>
          <p:cNvSpPr>
            <a:spLocks noGrp="1"/>
          </p:cNvSpPr>
          <p:nvPr>
            <p:ph idx="1"/>
          </p:nvPr>
        </p:nvSpPr>
        <p:spPr>
          <a:xfrm>
            <a:off x="838200" y="1580606"/>
            <a:ext cx="10515600" cy="4596357"/>
          </a:xfrm>
        </p:spPr>
        <p:txBody>
          <a:bodyPr>
            <a:normAutofit/>
          </a:bodyPr>
          <a:lstStyle/>
          <a:p>
            <a:pPr marL="457200" indent="-457200" algn="just">
              <a:buFont typeface="+mj-lt"/>
              <a:buAutoNum type="arabicPeriod"/>
            </a:pPr>
            <a:r>
              <a:rPr lang="fa-IR" dirty="0" smtClean="0">
                <a:cs typeface="B Yagut" panose="00000400000000000000" pitchFamily="2" charset="-78"/>
              </a:rPr>
              <a:t>بوکلت و راهنمای مراقبت های ادغام یافته کودک سالم،وزارت بهداشت،درمان و آموزش پزشکی-دفتر سلامت جمعیت،خانواده و مدارس ،اداره سلامت کودکان،1397</a:t>
            </a:r>
          </a:p>
          <a:p>
            <a:pPr marL="457200" indent="-457200" algn="just">
              <a:buFont typeface="+mj-lt"/>
              <a:buAutoNum type="arabicPeriod"/>
            </a:pPr>
            <a:r>
              <a:rPr lang="fa-IR" dirty="0" smtClean="0">
                <a:cs typeface="B Yagut" panose="00000400000000000000" pitchFamily="2" charset="-78"/>
              </a:rPr>
              <a:t>برنامه های دوره آموزشی مشاوره شیر دهی-دکتر محمد راوری</a:t>
            </a:r>
          </a:p>
          <a:p>
            <a:pPr marL="457200" indent="-457200" algn="just">
              <a:buFont typeface="+mj-lt"/>
              <a:buAutoNum type="arabicPeriod"/>
            </a:pPr>
            <a:r>
              <a:rPr lang="fa-IR" dirty="0" smtClean="0">
                <a:cs typeface="B Yagut" panose="00000400000000000000" pitchFamily="2" charset="-78"/>
              </a:rPr>
              <a:t>راهنمای مشاوره با مادر در مورد سلامت و تغذیه کودک </a:t>
            </a:r>
            <a:r>
              <a:rPr lang="fa-IR" dirty="0">
                <a:cs typeface="B Yagut" panose="00000400000000000000" pitchFamily="2" charset="-78"/>
              </a:rPr>
              <a:t>سالم،وزارت بهداشت،درمان و آموزش پزشکی-دفتر سلامت جمعیت،خانواده و مدارس ،اداره سلامت </a:t>
            </a:r>
            <a:r>
              <a:rPr lang="fa-IR" dirty="0" smtClean="0">
                <a:cs typeface="B Yagut" panose="00000400000000000000" pitchFamily="2" charset="-78"/>
              </a:rPr>
              <a:t>کودکان،1395</a:t>
            </a:r>
          </a:p>
          <a:p>
            <a:pPr marL="457200" indent="-457200" algn="just">
              <a:buFont typeface="+mj-lt"/>
              <a:buAutoNum type="arabicPeriod"/>
            </a:pPr>
            <a:r>
              <a:rPr lang="fa-IR" dirty="0" smtClean="0">
                <a:cs typeface="B Yagut" panose="00000400000000000000" pitchFamily="2" charset="-78"/>
              </a:rPr>
              <a:t>چگینی،ی،/دوره ارتقا ءمهارت های آموزشی مربیان آموزشگاههای بهورزی،تهران،به سفارش وزارت بهداشت ،درمان و آموزش پزشکی و صندوق کودکان سازمان ملل متحد-1381</a:t>
            </a:r>
            <a:endParaRPr lang="fa-IR" dirty="0">
              <a:cs typeface="B Yagut" panose="00000400000000000000" pitchFamily="2" charset="-78"/>
            </a:endParaRPr>
          </a:p>
          <a:p>
            <a:pPr marL="0" indent="0">
              <a:buNone/>
            </a:pPr>
            <a:endParaRPr lang="fa-IR" dirty="0" smtClean="0">
              <a:cs typeface="B Yagut" panose="00000400000000000000" pitchFamily="2" charset="-78"/>
            </a:endParaRPr>
          </a:p>
          <a:p>
            <a:pPr marL="0" indent="0">
              <a:buNone/>
            </a:pPr>
            <a:endParaRPr lang="fa-IR" dirty="0" smtClean="0"/>
          </a:p>
        </p:txBody>
      </p:sp>
      <p:sp>
        <p:nvSpPr>
          <p:cNvPr id="4" name="Slide Number Placeholder 3"/>
          <p:cNvSpPr>
            <a:spLocks noGrp="1"/>
          </p:cNvSpPr>
          <p:nvPr>
            <p:ph type="sldNum" sz="quarter" idx="12"/>
          </p:nvPr>
        </p:nvSpPr>
        <p:spPr/>
        <p:txBody>
          <a:bodyPr/>
          <a:lstStyle/>
          <a:p>
            <a:fld id="{70E21490-485A-4841-B313-6C4582323CEB}" type="slidenum">
              <a:rPr lang="fa-IR" smtClean="0"/>
              <a:t>28</a:t>
            </a:fld>
            <a:endParaRPr lang="fa-IR"/>
          </a:p>
        </p:txBody>
      </p:sp>
    </p:spTree>
    <p:extLst>
      <p:ext uri="{BB962C8B-B14F-4D97-AF65-F5344CB8AC3E}">
        <p14:creationId xmlns:p14="http://schemas.microsoft.com/office/powerpoint/2010/main" val="1171256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7133"/>
            <a:ext cx="10515600" cy="1227551"/>
          </a:xfrm>
        </p:spPr>
        <p:txBody>
          <a:bodyPr>
            <a:noAutofit/>
          </a:bodyPr>
          <a:lstStyle/>
          <a:p>
            <a:r>
              <a:rPr lang="fa-IR" b="1" dirty="0" smtClean="0">
                <a:cs typeface="B Yagut" panose="00000400000000000000" pitchFamily="2" charset="-78"/>
              </a:rPr>
              <a:t>لطفا نظرات و پیشنهادات خود را پیرامون این بسته آموزشی برای ما ارسال فرمائید</a:t>
            </a:r>
            <a:endParaRPr lang="fa-IR" b="1" dirty="0">
              <a:cs typeface="B Yagut" panose="00000400000000000000" pitchFamily="2" charset="-78"/>
            </a:endParaRPr>
          </a:p>
        </p:txBody>
      </p:sp>
      <p:sp>
        <p:nvSpPr>
          <p:cNvPr id="3" name="Content Placeholder 2"/>
          <p:cNvSpPr>
            <a:spLocks noGrp="1"/>
          </p:cNvSpPr>
          <p:nvPr>
            <p:ph idx="1"/>
          </p:nvPr>
        </p:nvSpPr>
        <p:spPr>
          <a:xfrm>
            <a:off x="838200" y="2051093"/>
            <a:ext cx="10765077" cy="4351338"/>
          </a:xfrm>
        </p:spPr>
        <p:txBody>
          <a:bodyPr/>
          <a:lstStyle/>
          <a:p>
            <a:endParaRPr lang="fa-IR" dirty="0" smtClean="0"/>
          </a:p>
          <a:p>
            <a:endParaRPr lang="fa-IR" dirty="0"/>
          </a:p>
          <a:p>
            <a:pPr marL="0" indent="0" algn="just">
              <a:buNone/>
            </a:pPr>
            <a:r>
              <a:rPr lang="fa-IR" dirty="0" smtClean="0">
                <a:cs typeface="B Yagut" panose="00000400000000000000" pitchFamily="2" charset="-78"/>
              </a:rPr>
              <a:t>دانشگاه علوم پزشکی کرمانشاه –معاونت بهداشتی ،ابتدای خیابان بهار،مرکز بهداشت استان گروه مدیریت شبکه (آموزش بهورزی)</a:t>
            </a: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29</a:t>
            </a:fld>
            <a:endParaRPr lang="fa-IR"/>
          </a:p>
        </p:txBody>
      </p:sp>
    </p:spTree>
    <p:extLst>
      <p:ext uri="{BB962C8B-B14F-4D97-AF65-F5344CB8AC3E}">
        <p14:creationId xmlns:p14="http://schemas.microsoft.com/office/powerpoint/2010/main" val="396506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3648"/>
          </a:xfrm>
        </p:spPr>
        <p:txBody>
          <a:bodyPr>
            <a:noAutofit/>
          </a:bodyPr>
          <a:lstStyle/>
          <a:p>
            <a:r>
              <a:rPr lang="fa-IR" b="1" dirty="0" smtClean="0">
                <a:cs typeface="B Yagut" panose="00000400000000000000" pitchFamily="2" charset="-78"/>
              </a:rPr>
              <a:t>اهداف آموزشی:</a:t>
            </a:r>
            <a:endParaRPr lang="fa-IR" b="1" dirty="0">
              <a:cs typeface="B Yagut" panose="00000400000000000000" pitchFamily="2" charset="-78"/>
            </a:endParaRPr>
          </a:p>
        </p:txBody>
      </p:sp>
      <p:sp>
        <p:nvSpPr>
          <p:cNvPr id="3" name="Content Placeholder 2"/>
          <p:cNvSpPr>
            <a:spLocks noGrp="1"/>
          </p:cNvSpPr>
          <p:nvPr>
            <p:ph idx="1"/>
          </p:nvPr>
        </p:nvSpPr>
        <p:spPr>
          <a:xfrm>
            <a:off x="838200" y="1235034"/>
            <a:ext cx="10515600" cy="4941929"/>
          </a:xfrm>
        </p:spPr>
        <p:txBody>
          <a:bodyPr>
            <a:normAutofit/>
          </a:bodyPr>
          <a:lstStyle/>
          <a:p>
            <a:pPr marL="0" indent="0">
              <a:buNone/>
            </a:pPr>
            <a:r>
              <a:rPr lang="fa-IR" sz="3200" b="1" dirty="0" smtClean="0">
                <a:cs typeface="B Yagut" panose="00000400000000000000" pitchFamily="2" charset="-78"/>
              </a:rPr>
              <a:t>انتظار می رود فراگیر پس از مطالعه این درس بتواند:</a:t>
            </a:r>
            <a:endParaRPr lang="fa-IR" sz="3200" dirty="0" smtClean="0">
              <a:cs typeface="B Yagut" panose="00000400000000000000" pitchFamily="2" charset="-78"/>
            </a:endParaRPr>
          </a:p>
          <a:p>
            <a:r>
              <a:rPr lang="fa-IR" dirty="0" smtClean="0">
                <a:cs typeface="B Yagut" panose="00000400000000000000" pitchFamily="2" charset="-78"/>
              </a:rPr>
              <a:t>روش دوشیدن شیر با دست را بیان نماید.</a:t>
            </a:r>
          </a:p>
          <a:p>
            <a:r>
              <a:rPr lang="fa-IR" dirty="0" smtClean="0">
                <a:cs typeface="B Yagut" panose="00000400000000000000" pitchFamily="2" charset="-78"/>
              </a:rPr>
              <a:t>نحوه ی تحریک </a:t>
            </a:r>
            <a:r>
              <a:rPr lang="fa-IR" dirty="0">
                <a:cs typeface="B Yagut" panose="00000400000000000000" pitchFamily="2" charset="-78"/>
              </a:rPr>
              <a:t>بازتاب جریان </a:t>
            </a:r>
            <a:r>
              <a:rPr lang="fa-IR" dirty="0" smtClean="0">
                <a:cs typeface="B Yagut" panose="00000400000000000000" pitchFamily="2" charset="-78"/>
              </a:rPr>
              <a:t>شیررا بیان نماید.</a:t>
            </a:r>
          </a:p>
          <a:p>
            <a:r>
              <a:rPr lang="fa-IR" dirty="0" smtClean="0">
                <a:cs typeface="B Yagut" panose="00000400000000000000" pitchFamily="2" charset="-78"/>
              </a:rPr>
              <a:t>نحوه ذخیره  کردن شیر مادر را شرح  دهد.</a:t>
            </a:r>
          </a:p>
          <a:p>
            <a:r>
              <a:rPr lang="ar-SA" dirty="0">
                <a:cs typeface="B Yagut" panose="00000400000000000000" pitchFamily="2" charset="-78"/>
              </a:rPr>
              <a:t>مدت نگهداري شير دوشيده شده تازه براي شيرخوار سالم </a:t>
            </a:r>
            <a:r>
              <a:rPr lang="ar-SA" dirty="0" smtClean="0">
                <a:cs typeface="B Yagut" panose="00000400000000000000" pitchFamily="2" charset="-78"/>
              </a:rPr>
              <a:t>درخانه</a:t>
            </a:r>
            <a:r>
              <a:rPr lang="fa-IR" dirty="0" smtClean="0">
                <a:cs typeface="B Yagut" panose="00000400000000000000" pitchFamily="2" charset="-78"/>
              </a:rPr>
              <a:t> را بیان نماید.</a:t>
            </a:r>
          </a:p>
          <a:p>
            <a:r>
              <a:rPr lang="fa-IR" dirty="0">
                <a:cs typeface="B Yagut" panose="00000400000000000000" pitchFamily="2" charset="-78"/>
              </a:rPr>
              <a:t>مزایای تغذیه با </a:t>
            </a:r>
            <a:r>
              <a:rPr lang="fa-IR" dirty="0" smtClean="0">
                <a:cs typeface="B Yagut" panose="00000400000000000000" pitchFamily="2" charset="-78"/>
              </a:rPr>
              <a:t>فنجان و نحوه تغذیه با فنجان و اینکه چه مقدار شیر بایدبه  شیرخوار داده شود را شرح دهد.</a:t>
            </a:r>
            <a:endParaRPr lang="fa-IR" dirty="0">
              <a:cs typeface="B Yagut" panose="00000400000000000000" pitchFamily="2" charset="-78"/>
            </a:endParaRPr>
          </a:p>
          <a:p>
            <a:endParaRPr lang="fa-IR" dirty="0">
              <a:cs typeface="B Yagut" panose="00000400000000000000" pitchFamily="2" charset="-78"/>
            </a:endParaRPr>
          </a:p>
          <a:p>
            <a:endParaRPr lang="fa-IR" dirty="0" smtClean="0">
              <a:cs typeface="B Yagut" panose="00000400000000000000" pitchFamily="2" charset="-78"/>
            </a:endParaRPr>
          </a:p>
          <a:p>
            <a:endParaRPr lang="fa-IR" dirty="0" smtClean="0">
              <a:cs typeface="B Yagut" panose="00000400000000000000" pitchFamily="2" charset="-78"/>
            </a:endParaRPr>
          </a:p>
          <a:p>
            <a:endParaRPr lang="fa-IR" dirty="0" smtClean="0">
              <a:cs typeface="B Yagut" panose="00000400000000000000" pitchFamily="2" charset="-78"/>
            </a:endParaRPr>
          </a:p>
          <a:p>
            <a:endParaRPr lang="fa-IR" dirty="0" smtClean="0">
              <a:cs typeface="B Yagut" panose="00000400000000000000" pitchFamily="2" charset="-78"/>
            </a:endParaRPr>
          </a:p>
          <a:p>
            <a:endParaRPr lang="fa-IR" dirty="0">
              <a:cs typeface="B Yagut" panose="00000400000000000000" pitchFamily="2" charset="-78"/>
            </a:endParaRPr>
          </a:p>
          <a:p>
            <a:endParaRPr lang="fa-IR" dirty="0" smtClean="0"/>
          </a:p>
          <a:p>
            <a:endParaRPr lang="fa-IR" dirty="0" smtClean="0"/>
          </a:p>
          <a:p>
            <a:endParaRPr lang="fa-IR" dirty="0" smtClean="0"/>
          </a:p>
          <a:p>
            <a:pPr marL="0" indent="0" algn="just">
              <a:buNone/>
            </a:pPr>
            <a:endParaRPr lang="fa-IR" dirty="0" smtClean="0">
              <a:cs typeface="B Yagut" panose="00000400000000000000" pitchFamily="2" charset="-78"/>
            </a:endParaRPr>
          </a:p>
          <a:p>
            <a:pPr marL="0" indent="0">
              <a:buNone/>
            </a:pPr>
            <a:endParaRPr lang="fa-IR" dirty="0" smtClean="0">
              <a:cs typeface="B Yagut" panose="00000400000000000000" pitchFamily="2" charset="-78"/>
            </a:endParaRPr>
          </a:p>
          <a:p>
            <a:pPr marL="0" indent="0">
              <a:buNone/>
            </a:pPr>
            <a:endParaRPr lang="fa-IR" dirty="0" smtClean="0">
              <a:cs typeface="B Yagut" panose="00000400000000000000" pitchFamily="2" charset="-78"/>
            </a:endParaRPr>
          </a:p>
          <a:p>
            <a:pPr marL="0" indent="0">
              <a:buNone/>
            </a:pPr>
            <a:endParaRPr lang="fa-IR" dirty="0" smtClean="0">
              <a:cs typeface="B Yagut" panose="00000400000000000000" pitchFamily="2" charset="-78"/>
            </a:endParaRPr>
          </a:p>
          <a:p>
            <a:pPr marL="0" indent="0">
              <a:buNone/>
            </a:pPr>
            <a:endParaRPr lang="fa-IR"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70E21490-485A-4841-B313-6C4582323CEB}" type="slidenum">
              <a:rPr lang="fa-IR" smtClean="0"/>
              <a:t>3</a:t>
            </a:fld>
            <a:endParaRPr lang="fa-IR"/>
          </a:p>
        </p:txBody>
      </p:sp>
      <p:pic>
        <p:nvPicPr>
          <p:cNvPr id="6" name="1F90348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746750"/>
            <a:ext cx="609600" cy="609600"/>
          </a:xfrm>
          <a:prstGeom prst="rect">
            <a:avLst/>
          </a:prstGeom>
        </p:spPr>
      </p:pic>
    </p:spTree>
    <p:extLst>
      <p:ext uri="{BB962C8B-B14F-4D97-AF65-F5344CB8AC3E}">
        <p14:creationId xmlns:p14="http://schemas.microsoft.com/office/powerpoint/2010/main" val="2366779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0798"/>
          </a:xfrm>
        </p:spPr>
        <p:txBody>
          <a:bodyPr/>
          <a:lstStyle/>
          <a:p>
            <a:r>
              <a:rPr lang="fa-IR" b="1" dirty="0">
                <a:cs typeface="B Yagut" panose="00000400000000000000" pitchFamily="2" charset="-78"/>
              </a:rPr>
              <a:t>فهرست عناوین</a:t>
            </a:r>
            <a:r>
              <a:rPr lang="fa-IR" dirty="0">
                <a:cs typeface="B Yagut" panose="00000400000000000000" pitchFamily="2" charset="-78"/>
              </a:rPr>
              <a:t>:</a:t>
            </a:r>
          </a:p>
        </p:txBody>
      </p:sp>
      <p:sp>
        <p:nvSpPr>
          <p:cNvPr id="3" name="Content Placeholder 2"/>
          <p:cNvSpPr>
            <a:spLocks noGrp="1"/>
          </p:cNvSpPr>
          <p:nvPr>
            <p:ph idx="1"/>
          </p:nvPr>
        </p:nvSpPr>
        <p:spPr>
          <a:xfrm>
            <a:off x="838200" y="1355075"/>
            <a:ext cx="10515600" cy="4821888"/>
          </a:xfrm>
        </p:spPr>
        <p:txBody>
          <a:bodyPr>
            <a:normAutofit lnSpcReduction="10000"/>
          </a:bodyPr>
          <a:lstStyle/>
          <a:p>
            <a:pPr marL="514350" indent="-514350">
              <a:buFont typeface="+mj-lt"/>
              <a:buAutoNum type="arabicPeriod"/>
            </a:pPr>
            <a:r>
              <a:rPr lang="fa-IR" dirty="0" smtClean="0">
                <a:cs typeface="B Yagut" panose="00000400000000000000" pitchFamily="2" charset="-78"/>
              </a:rPr>
              <a:t>روش دوشیدن شیر با دست</a:t>
            </a:r>
          </a:p>
          <a:p>
            <a:pPr marL="514350" indent="-514350">
              <a:buFont typeface="+mj-lt"/>
              <a:buAutoNum type="arabicPeriod"/>
            </a:pPr>
            <a:r>
              <a:rPr lang="fa-IR" dirty="0" smtClean="0">
                <a:cs typeface="B Yagut" panose="00000400000000000000" pitchFamily="2" charset="-78"/>
              </a:rPr>
              <a:t>تحریک بازتاب جریان شیر</a:t>
            </a:r>
          </a:p>
          <a:p>
            <a:pPr marL="514350" indent="-514350">
              <a:buFont typeface="+mj-lt"/>
              <a:buAutoNum type="arabicPeriod"/>
            </a:pPr>
            <a:r>
              <a:rPr lang="fa-IR" dirty="0" smtClean="0">
                <a:cs typeface="B Yagut" panose="00000400000000000000" pitchFamily="2" charset="-78"/>
              </a:rPr>
              <a:t>دفعات ضروری دوشیدن شیر</a:t>
            </a:r>
          </a:p>
          <a:p>
            <a:pPr marL="514350" indent="-514350">
              <a:buFont typeface="+mj-lt"/>
              <a:buAutoNum type="arabicPeriod"/>
            </a:pPr>
            <a:r>
              <a:rPr lang="fa-IR" dirty="0" smtClean="0">
                <a:cs typeface="B Yagut" panose="00000400000000000000" pitchFamily="2" charset="-78"/>
              </a:rPr>
              <a:t>نحوه ذخیره کردن شیر مادر</a:t>
            </a:r>
          </a:p>
          <a:p>
            <a:pPr marL="514350" indent="-514350">
              <a:buFont typeface="+mj-lt"/>
              <a:buAutoNum type="arabicPeriod"/>
            </a:pPr>
            <a:r>
              <a:rPr lang="fa-IR" dirty="0" smtClean="0">
                <a:cs typeface="B Yagut" panose="00000400000000000000" pitchFamily="2" charset="-78"/>
              </a:rPr>
              <a:t>دوشیدن با استفاده از آب گرم</a:t>
            </a:r>
          </a:p>
          <a:p>
            <a:pPr marL="514350" indent="-514350">
              <a:buFont typeface="+mj-lt"/>
              <a:buAutoNum type="arabicPeriod"/>
            </a:pPr>
            <a:r>
              <a:rPr lang="fa-IR" dirty="0" smtClean="0">
                <a:cs typeface="B Yagut" panose="00000400000000000000" pitchFamily="2" charset="-78"/>
              </a:rPr>
              <a:t>شیر دوشی برقی/پمپی</a:t>
            </a:r>
          </a:p>
          <a:p>
            <a:pPr marL="514350" indent="-514350">
              <a:buFont typeface="+mj-lt"/>
              <a:buAutoNum type="arabicPeriod"/>
            </a:pPr>
            <a:r>
              <a:rPr lang="ar-SA" dirty="0" smtClean="0">
                <a:cs typeface="B Yagut" panose="00000400000000000000" pitchFamily="2" charset="-78"/>
              </a:rPr>
              <a:t>مدت نگهداري شير دوشيده شده تازه براي شيرخوار سالم درخانه</a:t>
            </a:r>
            <a:endParaRPr lang="fa-IR" dirty="0" smtClean="0">
              <a:cs typeface="B Yagut" panose="00000400000000000000" pitchFamily="2" charset="-78"/>
            </a:endParaRPr>
          </a:p>
          <a:p>
            <a:pPr marL="514350" indent="-514350">
              <a:buFont typeface="+mj-lt"/>
              <a:buAutoNum type="arabicPeriod"/>
            </a:pPr>
            <a:r>
              <a:rPr lang="fa-IR" dirty="0" smtClean="0">
                <a:cs typeface="B Yagut" panose="00000400000000000000" pitchFamily="2" charset="-78"/>
              </a:rPr>
              <a:t>مزایای تغذیه با فنجان</a:t>
            </a:r>
          </a:p>
          <a:p>
            <a:pPr marL="514350" indent="-514350">
              <a:buFont typeface="+mj-lt"/>
              <a:buAutoNum type="arabicPeriod"/>
            </a:pPr>
            <a:r>
              <a:rPr lang="fa-IR" dirty="0" smtClean="0">
                <a:cs typeface="B Yagut" panose="00000400000000000000" pitchFamily="2" charset="-78"/>
              </a:rPr>
              <a:t>نحوه تغذیه با فنجان</a:t>
            </a:r>
          </a:p>
          <a:p>
            <a:pPr marL="514350" indent="-514350">
              <a:buFont typeface="+mj-lt"/>
              <a:buAutoNum type="arabicPeriod"/>
            </a:pPr>
            <a:r>
              <a:rPr lang="ar-SA" dirty="0" smtClean="0">
                <a:cs typeface="B Yagut" panose="00000400000000000000" pitchFamily="2" charset="-78"/>
              </a:rPr>
              <a:t>مقدار شيري كه بايد به شيرخوار بدهيد</a:t>
            </a:r>
            <a:endParaRPr lang="fa-IR" dirty="0" smtClean="0">
              <a:cs typeface="B Yagut" panose="00000400000000000000" pitchFamily="2" charset="-78"/>
            </a:endParaRPr>
          </a:p>
          <a:p>
            <a:endParaRPr lang="fa-IR" dirty="0"/>
          </a:p>
        </p:txBody>
      </p:sp>
      <p:sp>
        <p:nvSpPr>
          <p:cNvPr id="5" name="Slide Number Placeholder 4"/>
          <p:cNvSpPr>
            <a:spLocks noGrp="1"/>
          </p:cNvSpPr>
          <p:nvPr>
            <p:ph type="sldNum" sz="quarter" idx="12"/>
          </p:nvPr>
        </p:nvSpPr>
        <p:spPr/>
        <p:txBody>
          <a:bodyPr/>
          <a:lstStyle/>
          <a:p>
            <a:fld id="{70E21490-485A-4841-B313-6C4582323CEB}" type="slidenum">
              <a:rPr lang="fa-IR" smtClean="0"/>
              <a:t>4</a:t>
            </a:fld>
            <a:endParaRPr lang="fa-IR"/>
          </a:p>
        </p:txBody>
      </p:sp>
      <p:pic>
        <p:nvPicPr>
          <p:cNvPr id="6" name="8701247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2475" y="6051550"/>
            <a:ext cx="609600" cy="609600"/>
          </a:xfrm>
          <a:prstGeom prst="rect">
            <a:avLst/>
          </a:prstGeom>
        </p:spPr>
      </p:pic>
    </p:spTree>
    <p:extLst>
      <p:ext uri="{BB962C8B-B14F-4D97-AF65-F5344CB8AC3E}">
        <p14:creationId xmlns:p14="http://schemas.microsoft.com/office/powerpoint/2010/main" val="3122746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anose="00000400000000000000" pitchFamily="2" charset="-78"/>
              </a:rPr>
              <a:t>روش دوشیدن ،نگهداری،و مصرف شیر مادر</a:t>
            </a:r>
            <a:endParaRPr lang="fa-IR" b="1" dirty="0">
              <a:cs typeface="B Yagut" panose="00000400000000000000" pitchFamily="2" charset="-78"/>
            </a:endParaRPr>
          </a:p>
        </p:txBody>
      </p:sp>
      <p:pic>
        <p:nvPicPr>
          <p:cNvPr id="4" name="Picture 2">
            <a:hlinkClick r:id="rId4" action="ppaction://program"/>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495300" y="2571104"/>
            <a:ext cx="2627604" cy="231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hlinkClick r:id="rId6" action="ppaction://program"/>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81"/>
          <a:stretch/>
        </p:blipFill>
        <p:spPr bwMode="auto">
          <a:xfrm>
            <a:off x="4434016" y="2409510"/>
            <a:ext cx="2910877" cy="2478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hlinkClick r:id="rId8" action="ppaction://program"/>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4893" y="2399293"/>
            <a:ext cx="2945902" cy="266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0E21490-485A-4841-B313-6C4582323CEB}" type="slidenum">
              <a:rPr lang="fa-IR" smtClean="0"/>
              <a:t>5</a:t>
            </a:fld>
            <a:endParaRPr lang="fa-IR"/>
          </a:p>
        </p:txBody>
      </p:sp>
      <p:pic>
        <p:nvPicPr>
          <p:cNvPr id="8" name="419C03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5837237"/>
            <a:ext cx="609600" cy="609600"/>
          </a:xfrm>
          <a:prstGeom prst="rect">
            <a:avLst/>
          </a:prstGeom>
        </p:spPr>
      </p:pic>
    </p:spTree>
    <p:extLst>
      <p:ext uri="{BB962C8B-B14F-4D97-AF65-F5344CB8AC3E}">
        <p14:creationId xmlns:p14="http://schemas.microsoft.com/office/powerpoint/2010/main" val="3010955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612" y="365125"/>
            <a:ext cx="10515600" cy="590839"/>
          </a:xfrm>
        </p:spPr>
        <p:txBody>
          <a:bodyPr>
            <a:noAutofit/>
          </a:bodyPr>
          <a:lstStyle/>
          <a:p>
            <a:r>
              <a:rPr lang="fa-IR" b="1" dirty="0">
                <a:cs typeface="B Yagut" panose="00000400000000000000" pitchFamily="2" charset="-78"/>
              </a:rPr>
              <a:t>روش </a:t>
            </a:r>
            <a:r>
              <a:rPr lang="fa-IR" b="1" dirty="0" smtClean="0">
                <a:cs typeface="B Yagut" panose="00000400000000000000" pitchFamily="2" charset="-78"/>
              </a:rPr>
              <a:t>دوشیدن شیر با دست:</a:t>
            </a:r>
            <a:endParaRPr lang="fa-IR" b="1" dirty="0">
              <a:cs typeface="B Yagut" panose="00000400000000000000" pitchFamily="2" charset="-78"/>
            </a:endParaRPr>
          </a:p>
        </p:txBody>
      </p:sp>
      <p:sp>
        <p:nvSpPr>
          <p:cNvPr id="3" name="Content Placeholder 2"/>
          <p:cNvSpPr>
            <a:spLocks noGrp="1"/>
          </p:cNvSpPr>
          <p:nvPr>
            <p:ph idx="1"/>
          </p:nvPr>
        </p:nvSpPr>
        <p:spPr>
          <a:xfrm>
            <a:off x="838200" y="1108363"/>
            <a:ext cx="10515600" cy="5375563"/>
          </a:xfrm>
        </p:spPr>
        <p:txBody>
          <a:bodyPr>
            <a:normAutofit fontScale="92500" lnSpcReduction="10000"/>
          </a:bodyPr>
          <a:lstStyle/>
          <a:p>
            <a:pPr marL="400050" indent="-285750" algn="just">
              <a:buFont typeface="Wingdings" panose="05000000000000000000" pitchFamily="2" charset="2"/>
              <a:buChar char="ü"/>
            </a:pPr>
            <a:r>
              <a:rPr lang="fa-IR" sz="2000" b="1" dirty="0" smtClean="0">
                <a:cs typeface="B Nazanin" panose="00000400000000000000" pitchFamily="2" charset="-78"/>
              </a:rPr>
              <a:t>از </a:t>
            </a:r>
            <a:r>
              <a:rPr lang="fa-IR" sz="2000" b="1" dirty="0">
                <a:cs typeface="B Nazanin" panose="00000400000000000000" pitchFamily="2" charset="-78"/>
              </a:rPr>
              <a:t>مادر بخواهيد كه : </a:t>
            </a:r>
          </a:p>
          <a:p>
            <a:pPr marL="400050" indent="-285750" algn="just"/>
            <a:r>
              <a:rPr lang="fa-IR" sz="2000" dirty="0" smtClean="0">
                <a:cs typeface="B Yagut" panose="00000400000000000000" pitchFamily="2" charset="-78"/>
              </a:rPr>
              <a:t>بازتاب جريان شيرش را تحريك كند و آماده دوشيدن شود.</a:t>
            </a:r>
          </a:p>
          <a:p>
            <a:pPr marL="400050" indent="-285750" algn="just"/>
            <a:r>
              <a:rPr lang="fa-IR" sz="2000" dirty="0" smtClean="0">
                <a:cs typeface="B Yagut" panose="00000400000000000000" pitchFamily="2" charset="-78"/>
              </a:rPr>
              <a:t>به دقت دستهايش را بشويد. </a:t>
            </a:r>
          </a:p>
          <a:p>
            <a:pPr marL="400050" indent="-285750" algn="just"/>
            <a:r>
              <a:rPr lang="fa-IR" sz="2000" dirty="0" smtClean="0">
                <a:cs typeface="B Yagut" panose="00000400000000000000" pitchFamily="2" charset="-78"/>
              </a:rPr>
              <a:t>در جاي راحتي بنشيند.</a:t>
            </a:r>
          </a:p>
          <a:p>
            <a:pPr marL="400050" indent="-285750" algn="just"/>
            <a:r>
              <a:rPr lang="fa-IR" sz="2000" dirty="0" smtClean="0">
                <a:cs typeface="B Yagut" panose="00000400000000000000" pitchFamily="2" charset="-78"/>
              </a:rPr>
              <a:t>دهان گشادي را زير نوك پستان و آرئول بگيرد. (برحسب مقدار و زمان مي توان ظرف انتخاب كرد)</a:t>
            </a:r>
          </a:p>
          <a:p>
            <a:pPr marL="400050" indent="-285750" algn="just"/>
            <a:r>
              <a:rPr lang="fa-IR" sz="2000" dirty="0" smtClean="0">
                <a:cs typeface="B Yagut" panose="00000400000000000000" pitchFamily="2" charset="-78"/>
              </a:rPr>
              <a:t>شست خود را بالاي پستان و انگشت اشاره را در طرف مقابل آن زير پستان در لبه خارجي هاله با فاصله اي (حدود 4 سانتي متر عقب تر از نوك پستان) قرار دهد. </a:t>
            </a:r>
            <a:r>
              <a:rPr lang="fa-IR" sz="2000" dirty="0" smtClean="0">
                <a:solidFill>
                  <a:srgbClr val="FF0000"/>
                </a:solidFill>
                <a:cs typeface="B Yagut" panose="00000400000000000000" pitchFamily="2" charset="-78"/>
              </a:rPr>
              <a:t>ممكن است چيزي شبيه يك رديف نخود زير انگشتان احساس كند كه مجاري شير هستند.</a:t>
            </a:r>
          </a:p>
          <a:p>
            <a:pPr marL="400050" indent="-285750" algn="just"/>
            <a:r>
              <a:rPr lang="fa-IR" sz="2000" dirty="0" smtClean="0">
                <a:cs typeface="B Yagut" panose="00000400000000000000" pitchFamily="2" charset="-78"/>
              </a:rPr>
              <a:t>در اين وضعيت پستان را بين دو انگشت شست و اشاره چندين بار فشار دهد. </a:t>
            </a:r>
          </a:p>
          <a:p>
            <a:pPr marL="400050" indent="-285750" algn="just"/>
            <a:r>
              <a:rPr lang="fa-IR" sz="2000" dirty="0" smtClean="0">
                <a:cs typeface="B Yagut" panose="00000400000000000000" pitchFamily="2" charset="-78"/>
              </a:rPr>
              <a:t>اگر شير خارج نشود، بايد انگشتان را جابجا كند و نزديكتر به نوك پستان را فشار داده و رها كند و اين عمل را تكرار كند. </a:t>
            </a:r>
          </a:p>
          <a:p>
            <a:pPr marL="400050" indent="-285750" algn="just"/>
            <a:r>
              <a:rPr lang="fa-IR" sz="2000" dirty="0" smtClean="0">
                <a:cs typeface="B Yagut" panose="00000400000000000000" pitchFamily="2" charset="-78"/>
              </a:rPr>
              <a:t>بايد اين عمل را در جهات مختلف و با همان فاصله  از آرئول تكرار نمايد تا مجاري تمام قسمت‌هاي پستان دوشيده شود. از فشار دادن نوك پستان بپرهيزد.</a:t>
            </a:r>
          </a:p>
          <a:p>
            <a:pPr marL="400050" indent="-285750" algn="just"/>
            <a:r>
              <a:rPr lang="fa-IR" sz="2000" dirty="0" smtClean="0">
                <a:cs typeface="B Yagut" panose="00000400000000000000" pitchFamily="2" charset="-78"/>
              </a:rPr>
              <a:t>يك پستان را بدوشد تا زماني كه خروج شير، كند شده و به چكه بيفتد سپس پستان ديگر را تا چكيده شدن شير بدوشد. </a:t>
            </a:r>
          </a:p>
          <a:p>
            <a:pPr marL="400050" indent="-285750" algn="just"/>
            <a:r>
              <a:rPr lang="fa-IR" sz="2000" dirty="0" smtClean="0">
                <a:cs typeface="B Yagut" panose="00000400000000000000" pitchFamily="2" charset="-78"/>
              </a:rPr>
              <a:t>به همين ترتيب پستان ها را متناوب 3بار، براي مدت حداقل 30-20 دقيقه بدوشد. </a:t>
            </a:r>
          </a:p>
          <a:p>
            <a:pPr marL="400050" indent="-285750" algn="just"/>
            <a:r>
              <a:rPr lang="fa-IR" sz="2000" dirty="0" smtClean="0">
                <a:cs typeface="B Yagut" panose="00000400000000000000" pitchFamily="2" charset="-78"/>
              </a:rPr>
              <a:t>دوشيدن را هنگامي كه ديگر شير جريان نداشته باشد و فقط شروع به چكيدن كند، متوقف نمايد</a:t>
            </a:r>
            <a:r>
              <a:rPr lang="fa-IR" sz="1600" dirty="0" smtClean="0">
                <a:cs typeface="B Yagut" panose="00000400000000000000" pitchFamily="2" charset="-78"/>
              </a:rPr>
              <a:t>. </a:t>
            </a:r>
          </a:p>
          <a:p>
            <a:pPr lvl="2"/>
            <a:endParaRPr lang="fa-IR" sz="2400" dirty="0" smtClean="0">
              <a:cs typeface="B Nazanin" panose="00000400000000000000" pitchFamily="2" charset="-78"/>
            </a:endParaRPr>
          </a:p>
          <a:p>
            <a:endParaRPr lang="fa-IR" dirty="0"/>
          </a:p>
        </p:txBody>
      </p:sp>
      <p:pic>
        <p:nvPicPr>
          <p:cNvPr id="44" name="1A4847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3606" y="5737226"/>
            <a:ext cx="609600" cy="609600"/>
          </a:xfrm>
          <a:prstGeom prst="rect">
            <a:avLst/>
          </a:prstGeom>
        </p:spPr>
      </p:pic>
      <p:sp>
        <p:nvSpPr>
          <p:cNvPr id="4" name="Slide Number Placeholder 3"/>
          <p:cNvSpPr>
            <a:spLocks noGrp="1"/>
          </p:cNvSpPr>
          <p:nvPr>
            <p:ph type="sldNum" sz="quarter" idx="12"/>
          </p:nvPr>
        </p:nvSpPr>
        <p:spPr/>
        <p:txBody>
          <a:bodyPr/>
          <a:lstStyle/>
          <a:p>
            <a:fld id="{70E21490-485A-4841-B313-6C4582323CEB}" type="slidenum">
              <a:rPr lang="fa-IR" smtClean="0"/>
              <a:t>6</a:t>
            </a:fld>
            <a:endParaRPr lang="fa-IR"/>
          </a:p>
        </p:txBody>
      </p:sp>
    </p:spTree>
    <p:extLst>
      <p:ext uri="{BB962C8B-B14F-4D97-AF65-F5344CB8AC3E}">
        <p14:creationId xmlns:p14="http://schemas.microsoft.com/office/powerpoint/2010/main" val="3407309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17"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Yagut" panose="00000400000000000000" pitchFamily="2" charset="-78"/>
              </a:rPr>
              <a:t>روش </a:t>
            </a:r>
            <a:r>
              <a:rPr lang="fa-IR" b="1" dirty="0" smtClean="0">
                <a:cs typeface="B Yagut" panose="00000400000000000000" pitchFamily="2" charset="-78"/>
              </a:rPr>
              <a:t>دوشیدن شیر با دست:</a:t>
            </a:r>
            <a:endParaRPr lang="fa-IR" b="1" dirty="0"/>
          </a:p>
        </p:txBody>
      </p:sp>
      <p:sp>
        <p:nvSpPr>
          <p:cNvPr id="3" name="Content Placeholder 2"/>
          <p:cNvSpPr>
            <a:spLocks noGrp="1"/>
          </p:cNvSpPr>
          <p:nvPr>
            <p:ph idx="1"/>
          </p:nvPr>
        </p:nvSpPr>
        <p:spPr/>
        <p:txBody>
          <a:bodyPr/>
          <a:lstStyle/>
          <a:p>
            <a:endParaRPr lang="fa-IR" dirty="0" smtClean="0"/>
          </a:p>
          <a:p>
            <a:endParaRPr lang="fa-IR" dirty="0"/>
          </a:p>
          <a:p>
            <a:endParaRPr lang="fa-IR" dirty="0" smtClean="0"/>
          </a:p>
          <a:p>
            <a:endParaRPr lang="fa-IR" dirty="0"/>
          </a:p>
          <a:p>
            <a:endParaRPr lang="fa-IR" dirty="0" smtClean="0"/>
          </a:p>
          <a:p>
            <a:r>
              <a:rPr lang="fa-IR" dirty="0" smtClean="0"/>
              <a:t>برای تخلیه ی پستان </a:t>
            </a:r>
          </a:p>
          <a:p>
            <a:pPr marL="0" indent="0">
              <a:buNone/>
            </a:pPr>
            <a:r>
              <a:rPr lang="fa-IR" dirty="0" smtClean="0"/>
              <a:t>همه جهات را فشار دهید</a:t>
            </a:r>
            <a:endParaRPr lang="fa-IR" dirty="0"/>
          </a:p>
        </p:txBody>
      </p:sp>
      <p:pic>
        <p:nvPicPr>
          <p:cNvPr id="4" name="Picture 3"/>
          <p:cNvPicPr/>
          <p:nvPr/>
        </p:nvPicPr>
        <p:blipFill>
          <a:blip r:embed="rId5"/>
          <a:stretch>
            <a:fillRect/>
          </a:stretch>
        </p:blipFill>
        <p:spPr>
          <a:xfrm>
            <a:off x="8745485" y="1825626"/>
            <a:ext cx="2316480" cy="2596250"/>
          </a:xfrm>
          <a:prstGeom prst="rect">
            <a:avLst/>
          </a:prstGeom>
        </p:spPr>
      </p:pic>
      <p:pic>
        <p:nvPicPr>
          <p:cNvPr id="5" name="Picture 4"/>
          <p:cNvPicPr/>
          <p:nvPr/>
        </p:nvPicPr>
        <p:blipFill>
          <a:blip r:embed="rId6"/>
          <a:stretch>
            <a:fillRect/>
          </a:stretch>
        </p:blipFill>
        <p:spPr>
          <a:xfrm>
            <a:off x="5174359" y="2156346"/>
            <a:ext cx="3001749" cy="2798012"/>
          </a:xfrm>
          <a:prstGeom prst="rect">
            <a:avLst/>
          </a:prstGeom>
        </p:spPr>
      </p:pic>
      <p:pic>
        <p:nvPicPr>
          <p:cNvPr id="6" name="Content Placeholder 43"/>
          <p:cNvPicPr>
            <a:picLocks/>
          </p:cNvPicPr>
          <p:nvPr/>
        </p:nvPicPr>
        <p:blipFill>
          <a:blip r:embed="rId7"/>
          <a:stretch>
            <a:fillRect/>
          </a:stretch>
        </p:blipFill>
        <p:spPr>
          <a:xfrm>
            <a:off x="1269242" y="2279176"/>
            <a:ext cx="2540830" cy="3575935"/>
          </a:xfrm>
          <a:prstGeom prst="rect">
            <a:avLst/>
          </a:prstGeom>
        </p:spPr>
      </p:pic>
      <p:sp>
        <p:nvSpPr>
          <p:cNvPr id="7" name="Slide Number Placeholder 6"/>
          <p:cNvSpPr>
            <a:spLocks noGrp="1"/>
          </p:cNvSpPr>
          <p:nvPr>
            <p:ph type="sldNum" sz="quarter" idx="12"/>
          </p:nvPr>
        </p:nvSpPr>
        <p:spPr/>
        <p:txBody>
          <a:bodyPr/>
          <a:lstStyle/>
          <a:p>
            <a:fld id="{70E21490-485A-4841-B313-6C4582323CEB}" type="slidenum">
              <a:rPr lang="fa-IR" smtClean="0"/>
              <a:t>7</a:t>
            </a:fld>
            <a:endParaRPr lang="fa-IR"/>
          </a:p>
        </p:txBody>
      </p:sp>
      <p:pic>
        <p:nvPicPr>
          <p:cNvPr id="9" name="FB5DA2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44200" y="5746750"/>
            <a:ext cx="609600" cy="609600"/>
          </a:xfrm>
          <a:prstGeom prst="rect">
            <a:avLst/>
          </a:prstGeom>
        </p:spPr>
      </p:pic>
    </p:spTree>
    <p:extLst>
      <p:ext uri="{BB962C8B-B14F-4D97-AF65-F5344CB8AC3E}">
        <p14:creationId xmlns:p14="http://schemas.microsoft.com/office/powerpoint/2010/main" val="360243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Yagut" panose="00000400000000000000" pitchFamily="2" charset="-78"/>
              </a:rPr>
              <a:t>تحریک بازتاب جریان شیر:</a:t>
            </a:r>
            <a:endParaRPr lang="fa-IR" b="1"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20000"/>
          </a:bodyPr>
          <a:lstStyle/>
          <a:p>
            <a:pPr lvl="0">
              <a:buFont typeface="Wingdings" panose="05000000000000000000" pitchFamily="2" charset="2"/>
              <a:buChar char="ü"/>
            </a:pPr>
            <a:r>
              <a:rPr lang="fa-IR" sz="2800" dirty="0" smtClean="0">
                <a:cs typeface="B Yagut" panose="00000400000000000000" pitchFamily="2" charset="-78"/>
              </a:rPr>
              <a:t>عملاً </a:t>
            </a:r>
            <a:r>
              <a:rPr lang="fa-IR" sz="2800" dirty="0">
                <a:cs typeface="B Yagut" panose="00000400000000000000" pitchFamily="2" charset="-78"/>
              </a:rPr>
              <a:t>به مادر كمك كنيد، موارد زير را توصيه كنيد </a:t>
            </a:r>
            <a:r>
              <a:rPr lang="fa-IR" sz="3500" dirty="0" smtClean="0">
                <a:cs typeface="B Yagut" panose="00000400000000000000" pitchFamily="2" charset="-78"/>
              </a:rPr>
              <a:t>:</a:t>
            </a:r>
            <a:endParaRPr lang="fa-IR" sz="3500" dirty="0">
              <a:cs typeface="B Yagut" panose="00000400000000000000" pitchFamily="2" charset="-78"/>
            </a:endParaRPr>
          </a:p>
          <a:p>
            <a:pPr lvl="0" algn="just"/>
            <a:r>
              <a:rPr lang="fa-IR" dirty="0" smtClean="0">
                <a:cs typeface="B Yagut" panose="00000400000000000000" pitchFamily="2" charset="-78"/>
              </a:rPr>
              <a:t>در </a:t>
            </a:r>
            <a:r>
              <a:rPr lang="fa-IR" sz="2600" dirty="0">
                <a:cs typeface="B Yagut" panose="00000400000000000000" pitchFamily="2" charset="-78"/>
              </a:rPr>
              <a:t>جايي خلوت و آرام و يا در محلي كه توسط نزديكانش حمايت مي‌شود، بنشيند. </a:t>
            </a:r>
            <a:endParaRPr lang="fa-IR" sz="1500" dirty="0">
              <a:cs typeface="B Yagut" panose="00000400000000000000" pitchFamily="2" charset="-78"/>
            </a:endParaRPr>
          </a:p>
          <a:p>
            <a:pPr lvl="0" algn="just"/>
            <a:r>
              <a:rPr lang="fa-IR" sz="2600" dirty="0" smtClean="0">
                <a:cs typeface="B Yagut" panose="00000400000000000000" pitchFamily="2" charset="-78"/>
              </a:rPr>
              <a:t>اگر </a:t>
            </a:r>
            <a:r>
              <a:rPr lang="fa-IR" sz="2600" dirty="0">
                <a:cs typeface="B Yagut" panose="00000400000000000000" pitchFamily="2" charset="-78"/>
              </a:rPr>
              <a:t>امكان دارد شيرخوار را بغل كند، بطوري كه تماس پوست با پوست با او برقرار نمايد. او مي‌تواند طفل را روي دامن خود بگذارد و شيرش را بدوشد. اگر اين كار ممكن نيست مي تواند به او نگاه كند. اگر اين هم غير ممكن است حتي گاهي نگاه كردن به عكس كودك يا شنيدن صداي او و بوييدن لباسش كمك كننده است </a:t>
            </a:r>
            <a:endParaRPr lang="fa-IR" sz="1500" dirty="0">
              <a:cs typeface="B Yagut" panose="00000400000000000000" pitchFamily="2" charset="-78"/>
            </a:endParaRPr>
          </a:p>
          <a:p>
            <a:pPr lvl="0" algn="just"/>
            <a:r>
              <a:rPr lang="fa-IR" sz="2600" dirty="0" smtClean="0">
                <a:cs typeface="B Yagut" panose="00000400000000000000" pitchFamily="2" charset="-78"/>
              </a:rPr>
              <a:t>پستان </a:t>
            </a:r>
            <a:r>
              <a:rPr lang="fa-IR" sz="2600" dirty="0">
                <a:cs typeface="B Yagut" panose="00000400000000000000" pitchFamily="2" charset="-78"/>
              </a:rPr>
              <a:t>هايش را گرم كند. مثلا" از كمپرس گرم، يا آبگرم و يا دوش آبگرم استفاده كند . </a:t>
            </a:r>
            <a:endParaRPr lang="fa-IR" sz="1500" dirty="0">
              <a:cs typeface="B Yagut" panose="00000400000000000000" pitchFamily="2" charset="-78"/>
            </a:endParaRPr>
          </a:p>
          <a:p>
            <a:pPr lvl="0" algn="just"/>
            <a:r>
              <a:rPr lang="fa-IR" sz="2600" dirty="0" smtClean="0">
                <a:cs typeface="B Yagut" panose="00000400000000000000" pitchFamily="2" charset="-78"/>
              </a:rPr>
              <a:t>نوك </a:t>
            </a:r>
            <a:r>
              <a:rPr lang="fa-IR" sz="2600" dirty="0">
                <a:cs typeface="B Yagut" panose="00000400000000000000" pitchFamily="2" charset="-78"/>
              </a:rPr>
              <a:t>پستان هايش را تحريك كند. </a:t>
            </a:r>
            <a:endParaRPr lang="fa-IR" sz="1500" dirty="0">
              <a:cs typeface="B Yagut" panose="00000400000000000000" pitchFamily="2" charset="-78"/>
            </a:endParaRPr>
          </a:p>
          <a:p>
            <a:pPr lvl="0" algn="just"/>
            <a:r>
              <a:rPr lang="fa-IR" sz="2600" dirty="0" smtClean="0">
                <a:cs typeface="B Yagut" panose="00000400000000000000" pitchFamily="2" charset="-78"/>
              </a:rPr>
              <a:t>پستان </a:t>
            </a:r>
            <a:r>
              <a:rPr lang="fa-IR" sz="2600" dirty="0">
                <a:cs typeface="B Yagut" panose="00000400000000000000" pitchFamily="2" charset="-78"/>
              </a:rPr>
              <a:t>هايش را ماساژ دهد و يا به آرامي ضربه بزند. برخي زنان لمس ملايم  پستان ها را با نوك انگشتان يا شانه مفيد مي دانند. برخي ديگر با غلتاندن ملايم مشت بسته خود روي پستان موفق شده </a:t>
            </a:r>
            <a:r>
              <a:rPr lang="fa-IR" sz="2600" dirty="0" smtClean="0">
                <a:cs typeface="B Yagut" panose="00000400000000000000" pitchFamily="2" charset="-78"/>
              </a:rPr>
              <a:t>اند.</a:t>
            </a:r>
            <a:endParaRPr lang="fa-IR" sz="1500" dirty="0">
              <a:cs typeface="B Yagut" panose="00000400000000000000" pitchFamily="2" charset="-78"/>
            </a:endParaRPr>
          </a:p>
          <a:p>
            <a:pPr lvl="0" algn="just"/>
            <a:r>
              <a:rPr lang="fa-IR" sz="2600" dirty="0" smtClean="0">
                <a:cs typeface="B Yagut" panose="00000400000000000000" pitchFamily="2" charset="-78"/>
              </a:rPr>
              <a:t>ازكسي </a:t>
            </a:r>
            <a:r>
              <a:rPr lang="fa-IR" sz="2600" dirty="0">
                <a:cs typeface="B Yagut" panose="00000400000000000000" pitchFamily="2" charset="-78"/>
              </a:rPr>
              <a:t>كه به مادر كمك مي كند، بخواهيد كه پشت او را ماساژ </a:t>
            </a:r>
            <a:r>
              <a:rPr lang="fa-IR" sz="2600" dirty="0" smtClean="0">
                <a:cs typeface="B Yagut" panose="00000400000000000000" pitchFamily="2" charset="-78"/>
              </a:rPr>
              <a:t>دهد</a:t>
            </a:r>
            <a:endParaRPr lang="en-US" sz="1500" dirty="0">
              <a:cs typeface="B Yagut" panose="00000400000000000000" pitchFamily="2" charset="-78"/>
            </a:endParaRPr>
          </a:p>
          <a:p>
            <a:endParaRPr lang="fa-IR" dirty="0"/>
          </a:p>
        </p:txBody>
      </p:sp>
      <p:pic>
        <p:nvPicPr>
          <p:cNvPr id="5" name="7CBF6A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567363"/>
            <a:ext cx="609600" cy="609600"/>
          </a:xfrm>
          <a:prstGeom prst="rect">
            <a:avLst/>
          </a:prstGeom>
        </p:spPr>
      </p:pic>
      <p:sp>
        <p:nvSpPr>
          <p:cNvPr id="4" name="Slide Number Placeholder 3"/>
          <p:cNvSpPr>
            <a:spLocks noGrp="1"/>
          </p:cNvSpPr>
          <p:nvPr>
            <p:ph type="sldNum" sz="quarter" idx="12"/>
          </p:nvPr>
        </p:nvSpPr>
        <p:spPr/>
        <p:txBody>
          <a:bodyPr/>
          <a:lstStyle/>
          <a:p>
            <a:fld id="{70E21490-485A-4841-B313-6C4582323CEB}" type="slidenum">
              <a:rPr lang="fa-IR" smtClean="0"/>
              <a:t>8</a:t>
            </a:fld>
            <a:endParaRPr lang="fa-IR"/>
          </a:p>
        </p:txBody>
      </p:sp>
    </p:spTree>
    <p:extLst>
      <p:ext uri="{BB962C8B-B14F-4D97-AF65-F5344CB8AC3E}">
        <p14:creationId xmlns:p14="http://schemas.microsoft.com/office/powerpoint/2010/main" val="835742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Yagut" panose="00000400000000000000" pitchFamily="2" charset="-78"/>
              </a:rPr>
              <a:t>تحریک بازتاب جریان </a:t>
            </a:r>
            <a:r>
              <a:rPr lang="fa-IR" b="1" dirty="0" smtClean="0">
                <a:cs typeface="B Yagut" panose="00000400000000000000" pitchFamily="2" charset="-78"/>
              </a:rPr>
              <a:t>شیر:</a:t>
            </a:r>
            <a:endParaRPr lang="en-US" b="1" dirty="0"/>
          </a:p>
        </p:txBody>
      </p:sp>
      <p:sp>
        <p:nvSpPr>
          <p:cNvPr id="3" name="Content Placeholder 2"/>
          <p:cNvSpPr>
            <a:spLocks noGrp="1"/>
          </p:cNvSpPr>
          <p:nvPr>
            <p:ph idx="1"/>
          </p:nvPr>
        </p:nvSpPr>
        <p:spPr/>
        <p:txBody>
          <a:bodyPr/>
          <a:lstStyle/>
          <a:p>
            <a:pPr lvl="0"/>
            <a:r>
              <a:rPr lang="ar-SA" sz="3200" dirty="0" smtClean="0">
                <a:cs typeface="B Yagut" panose="00000400000000000000" pitchFamily="2" charset="-78"/>
              </a:rPr>
              <a:t>ازكسي </a:t>
            </a:r>
            <a:r>
              <a:rPr lang="ar-SA" sz="3200" dirty="0">
                <a:cs typeface="B Yagut" panose="00000400000000000000" pitchFamily="2" charset="-78"/>
              </a:rPr>
              <a:t>كه به مادر كمك مي كند، بخواهيد كه پشت او را ماساژ دهد تا رفلكس اكسي توسين تحريك شود</a:t>
            </a:r>
            <a:r>
              <a:rPr lang="ar-SA" sz="3200" i="1" dirty="0">
                <a:cs typeface="B Yagut" panose="00000400000000000000" pitchFamily="2" charset="-78"/>
              </a:rPr>
              <a:t> </a:t>
            </a:r>
            <a:endParaRPr lang="en-US" sz="3200" dirty="0">
              <a:cs typeface="B Yagut" panose="00000400000000000000" pitchFamily="2" charset="-78"/>
            </a:endParaRPr>
          </a:p>
          <a:p>
            <a:endParaRPr lang="en-US" dirty="0"/>
          </a:p>
        </p:txBody>
      </p:sp>
      <p:sp>
        <p:nvSpPr>
          <p:cNvPr id="4" name="Slide Number Placeholder 3"/>
          <p:cNvSpPr>
            <a:spLocks noGrp="1"/>
          </p:cNvSpPr>
          <p:nvPr>
            <p:ph type="sldNum" sz="quarter" idx="12"/>
          </p:nvPr>
        </p:nvSpPr>
        <p:spPr/>
        <p:txBody>
          <a:bodyPr/>
          <a:lstStyle/>
          <a:p>
            <a:fld id="{70E21490-485A-4841-B313-6C4582323CEB}" type="slidenum">
              <a:rPr lang="fa-IR" smtClean="0"/>
              <a:t>9</a:t>
            </a:fld>
            <a:endParaRPr lang="fa-IR"/>
          </a:p>
        </p:txBody>
      </p:sp>
      <p:pic>
        <p:nvPicPr>
          <p:cNvPr id="5" name="Picture 4"/>
          <p:cNvPicPr/>
          <p:nvPr/>
        </p:nvPicPr>
        <p:blipFill>
          <a:blip r:embed="rId4"/>
          <a:stretch>
            <a:fillRect/>
          </a:stretch>
        </p:blipFill>
        <p:spPr>
          <a:xfrm>
            <a:off x="3283528" y="2770908"/>
            <a:ext cx="6373090" cy="3172691"/>
          </a:xfrm>
          <a:prstGeom prst="rect">
            <a:avLst/>
          </a:prstGeom>
        </p:spPr>
      </p:pic>
      <p:pic>
        <p:nvPicPr>
          <p:cNvPr id="6" name="65AB8B3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3821" y="5333999"/>
            <a:ext cx="609600" cy="609600"/>
          </a:xfrm>
          <a:prstGeom prst="rect">
            <a:avLst/>
          </a:prstGeom>
        </p:spPr>
      </p:pic>
    </p:spTree>
    <p:extLst>
      <p:ext uri="{BB962C8B-B14F-4D97-AF65-F5344CB8AC3E}">
        <p14:creationId xmlns:p14="http://schemas.microsoft.com/office/powerpoint/2010/main" val="766621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5NN7CDR5NKU2-831-1002</_dlc_DocId>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کرمانشاه</_x062f__x0627__x0646__x0634__x06af__x0627__x0647_>
    <_dlc_DocIdUrl xmlns="1047730d-92e1-4018-9084-d932fd3a7f58">
      <Url>http://www.health.gov.ir/hnd/_layouts/DocIdRedir.aspx?ID=5NN7CDR5NKU2-831-1002</Url>
      <Description>5NN7CDR5NKU2-831-1002</Description>
    </_dlc_DocIdUrl>
  </documentManagement>
</p:properties>
</file>

<file path=customXml/itemProps1.xml><?xml version="1.0" encoding="utf-8"?>
<ds:datastoreItem xmlns:ds="http://schemas.openxmlformats.org/officeDocument/2006/customXml" ds:itemID="{C52D2BD5-ED54-4D1D-889C-3F32AC68DAE3}">
  <ds:schemaRefs>
    <ds:schemaRef ds:uri="http://schemas.microsoft.com/sharepoint/v3/contenttype/forms"/>
  </ds:schemaRefs>
</ds:datastoreItem>
</file>

<file path=customXml/itemProps2.xml><?xml version="1.0" encoding="utf-8"?>
<ds:datastoreItem xmlns:ds="http://schemas.openxmlformats.org/officeDocument/2006/customXml" ds:itemID="{C5B010F5-6119-4E10-8931-BD3BB952E2F2}">
  <ds:schemaRefs>
    <ds:schemaRef ds:uri="http://schemas.microsoft.com/sharepoint/events"/>
  </ds:schemaRefs>
</ds:datastoreItem>
</file>

<file path=customXml/itemProps3.xml><?xml version="1.0" encoding="utf-8"?>
<ds:datastoreItem xmlns:ds="http://schemas.openxmlformats.org/officeDocument/2006/customXml" ds:itemID="{127F4CA5-3DA0-4DC1-90C2-2A60195DF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0A27629-E6FF-41F6-8B17-CC9443A17922}">
  <ds:schemaRefs>
    <ds:schemaRef ds:uri="http://purl.org/dc/elements/1.1/"/>
    <ds:schemaRef ds:uri="http://purl.org/dc/dcmitype/"/>
    <ds:schemaRef ds:uri="http://www.w3.org/XML/1998/namespace"/>
    <ds:schemaRef ds:uri="http://schemas.microsoft.com/office/2006/documentManagement/types"/>
    <ds:schemaRef ds:uri="12fdc5dc-769e-4543-b10d-fbea3dac4417"/>
    <ds:schemaRef ds:uri="http://schemas.openxmlformats.org/package/2006/metadata/core-properties"/>
    <ds:schemaRef ds:uri="http://purl.org/dc/terms/"/>
    <ds:schemaRef ds:uri="http://schemas.microsoft.com/office/infopath/2007/PartnerControls"/>
    <ds:schemaRef ds:uri="1047730d-92e1-4018-9084-d932fd3a7f5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11063</TotalTime>
  <Words>2980</Words>
  <Application>Microsoft Office PowerPoint</Application>
  <PresentationFormat>Widescreen</PresentationFormat>
  <Paragraphs>232</Paragraphs>
  <Slides>29</Slides>
  <Notes>8</Notes>
  <HiddenSlides>0</HiddenSlides>
  <MMClips>25</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B Nazanin</vt:lpstr>
      <vt:lpstr>B Yagut</vt:lpstr>
      <vt:lpstr>Calibri</vt:lpstr>
      <vt:lpstr>Calibri Light</vt:lpstr>
      <vt:lpstr>Times New Roman</vt:lpstr>
      <vt:lpstr>Wingdings</vt:lpstr>
      <vt:lpstr>Office Theme</vt:lpstr>
      <vt:lpstr>Acrobat Document</vt:lpstr>
      <vt:lpstr>شیر مادر</vt:lpstr>
      <vt:lpstr>مشخصات سند</vt:lpstr>
      <vt:lpstr>اهداف آموزشی:</vt:lpstr>
      <vt:lpstr>فهرست عناوین:</vt:lpstr>
      <vt:lpstr>روش دوشیدن ،نگهداری،و مصرف شیر مادر</vt:lpstr>
      <vt:lpstr>روش دوشیدن شیر با دست:</vt:lpstr>
      <vt:lpstr>روش دوشیدن شیر با دست:</vt:lpstr>
      <vt:lpstr>تحریک بازتاب جریان شیر:</vt:lpstr>
      <vt:lpstr>تحریک بازتاب جریان شیر:</vt:lpstr>
      <vt:lpstr>دفعات ضروری دوشیدن شیر:</vt:lpstr>
      <vt:lpstr>دفعات ضروری دوشیدن:</vt:lpstr>
      <vt:lpstr>نحوه دخیره کردن شیر مادر:</vt:lpstr>
      <vt:lpstr>دوشیدن شیربا استفاده از بطری آب گرم:</vt:lpstr>
      <vt:lpstr>دوشیدن با استفاده از بطری آب گرم:</vt:lpstr>
      <vt:lpstr>شیر دوش برقی/پمپی:</vt:lpstr>
      <vt:lpstr>شیر دوش برقی/پمپی:</vt:lpstr>
      <vt:lpstr> شیر دوش برقی/پمپی:</vt:lpstr>
      <vt:lpstr>مدت نگهداري شير دوشيده شده تازه براي شيرخوار سالم درخانه:  </vt:lpstr>
      <vt:lpstr>مزایای تغذیه با  فنجان:</vt:lpstr>
      <vt:lpstr>نحوه تغذیه با فنجان: </vt:lpstr>
      <vt:lpstr>PowerPoint Presentation</vt:lpstr>
      <vt:lpstr>مقدار شيري كه بايد به شيرخوار بدهيد :   </vt:lpstr>
      <vt:lpstr>مقدار شيري كه بايد به شيرخوار بدهيد :   </vt:lpstr>
      <vt:lpstr>مقدار شيري كه بايد به شيرخوار بدهيد :</vt:lpstr>
      <vt:lpstr>خلاصه مطالب و نتیجه گیری:</vt:lpstr>
      <vt:lpstr>خلاصه مطالب و نتیجه گیری:</vt:lpstr>
      <vt:lpstr>پرسش و تمرین:</vt:lpstr>
      <vt:lpstr>منابع:</vt:lpstr>
      <vt:lpstr>لطفا نظرات و پیشنهادات خود را پیرامون این بسته آموزشی برای ما ارسال فرمائید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صدری ویسی</dc:creator>
  <cp:lastModifiedBy>Sima Jalali</cp:lastModifiedBy>
  <cp:revision>476</cp:revision>
  <dcterms:created xsi:type="dcterms:W3CDTF">2020-04-28T07:46:30Z</dcterms:created>
  <dcterms:modified xsi:type="dcterms:W3CDTF">2020-12-06T07:29:10Z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98458efc-a68e-43da-9040-6df8e505a9cd</vt:lpwstr>
  </property>
  <property fmtid="{D5CDD505-2E9C-101B-9397-08002B2CF9AE}" pid="3" name="ContentTypeId">
    <vt:lpwstr>0x01010038EE485FB9274448B5E5B0FF0ECB3346</vt:lpwstr>
  </property>
</Properties>
</file>